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Lst>
  <p:sldSz cy="5143500" cx="9144000"/>
  <p:notesSz cx="6858000" cy="9144000"/>
  <p:embeddedFontLst>
    <p:embeddedFont>
      <p:font typeface="Source Code Pro"/>
      <p:regular r:id="rId25"/>
      <p:bold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SourceCodePro-bold.fntdata"/><Relationship Id="rId25" Type="http://schemas.openxmlformats.org/officeDocument/2006/relationships/font" Target="fonts/SourceCodePro-regular.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daggerfs.com/" TargetMode="External"/><Relationship Id="rId3" Type="http://schemas.openxmlformats.org/officeDocument/2006/relationships/hyperlink" Target="https://en.wikipedia.org/wiki/Open_source" TargetMode="External"/><Relationship Id="rId4" Type="http://schemas.openxmlformats.org/officeDocument/2006/relationships/hyperlink" Target="https://en.wikipedia.org/wiki/Theano_(software)#cite_note-2" TargetMode="External"/><Relationship Id="rId5" Type="http://schemas.openxmlformats.org/officeDocument/2006/relationships/hyperlink" Target="https://en.wikipedia.org/wiki/Machine_learning" TargetMode="External"/><Relationship Id="rId6" Type="http://schemas.openxmlformats.org/officeDocument/2006/relationships/hyperlink" Target="https://en.wikipedia.org/wiki/Universit%C3%A9_de_Montr%C3%A9al"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2" name="Shape 122"/>
        <p:cNvGrpSpPr/>
        <p:nvPr/>
      </p:nvGrpSpPr>
      <p:grpSpPr>
        <a:xfrm>
          <a:off x="0" y="0"/>
          <a:ext cx="0" cy="0"/>
          <a:chOff x="0" y="0"/>
          <a:chExt cx="0" cy="0"/>
        </a:xfrm>
      </p:grpSpPr>
      <p:sp>
        <p:nvSpPr>
          <p:cNvPr id="123" name="Shape 12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24" name="Shape 12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8" name="Shape 128"/>
        <p:cNvGrpSpPr/>
        <p:nvPr/>
      </p:nvGrpSpPr>
      <p:grpSpPr>
        <a:xfrm>
          <a:off x="0" y="0"/>
          <a:ext cx="0" cy="0"/>
          <a:chOff x="0" y="0"/>
          <a:chExt cx="0" cy="0"/>
        </a:xfrm>
      </p:grpSpPr>
      <p:sp>
        <p:nvSpPr>
          <p:cNvPr id="129" name="Shape 12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30" name="Shape 13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8" name="Shape 138"/>
        <p:cNvGrpSpPr/>
        <p:nvPr/>
      </p:nvGrpSpPr>
      <p:grpSpPr>
        <a:xfrm>
          <a:off x="0" y="0"/>
          <a:ext cx="0" cy="0"/>
          <a:chOff x="0" y="0"/>
          <a:chExt cx="0" cy="0"/>
        </a:xfrm>
      </p:grpSpPr>
      <p:sp>
        <p:nvSpPr>
          <p:cNvPr id="139" name="Shape 13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40" name="Shape 14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4" name="Shape 144"/>
        <p:cNvGrpSpPr/>
        <p:nvPr/>
      </p:nvGrpSpPr>
      <p:grpSpPr>
        <a:xfrm>
          <a:off x="0" y="0"/>
          <a:ext cx="0" cy="0"/>
          <a:chOff x="0" y="0"/>
          <a:chExt cx="0" cy="0"/>
        </a:xfrm>
      </p:grpSpPr>
      <p:sp>
        <p:nvSpPr>
          <p:cNvPr id="145" name="Shape 14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46" name="Shape 14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0" name="Shape 150"/>
        <p:cNvGrpSpPr/>
        <p:nvPr/>
      </p:nvGrpSpPr>
      <p:grpSpPr>
        <a:xfrm>
          <a:off x="0" y="0"/>
          <a:ext cx="0" cy="0"/>
          <a:chOff x="0" y="0"/>
          <a:chExt cx="0" cy="0"/>
        </a:xfrm>
      </p:grpSpPr>
      <p:sp>
        <p:nvSpPr>
          <p:cNvPr id="151" name="Shape 15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52" name="Shape 1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6" name="Shape 156"/>
        <p:cNvGrpSpPr/>
        <p:nvPr/>
      </p:nvGrpSpPr>
      <p:grpSpPr>
        <a:xfrm>
          <a:off x="0" y="0"/>
          <a:ext cx="0" cy="0"/>
          <a:chOff x="0" y="0"/>
          <a:chExt cx="0" cy="0"/>
        </a:xfrm>
      </p:grpSpPr>
      <p:sp>
        <p:nvSpPr>
          <p:cNvPr id="157" name="Shape 15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58" name="Shape 15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2" name="Shape 162"/>
        <p:cNvGrpSpPr/>
        <p:nvPr/>
      </p:nvGrpSpPr>
      <p:grpSpPr>
        <a:xfrm>
          <a:off x="0" y="0"/>
          <a:ext cx="0" cy="0"/>
          <a:chOff x="0" y="0"/>
          <a:chExt cx="0" cy="0"/>
        </a:xfrm>
      </p:grpSpPr>
      <p:sp>
        <p:nvSpPr>
          <p:cNvPr id="163" name="Shape 16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64" name="Shape 16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8" name="Shape 168"/>
        <p:cNvGrpSpPr/>
        <p:nvPr/>
      </p:nvGrpSpPr>
      <p:grpSpPr>
        <a:xfrm>
          <a:off x="0" y="0"/>
          <a:ext cx="0" cy="0"/>
          <a:chOff x="0" y="0"/>
          <a:chExt cx="0" cy="0"/>
        </a:xfrm>
      </p:grpSpPr>
      <p:sp>
        <p:nvSpPr>
          <p:cNvPr id="169" name="Shape 16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70" name="Shape 17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4" name="Shape 174"/>
        <p:cNvGrpSpPr/>
        <p:nvPr/>
      </p:nvGrpSpPr>
      <p:grpSpPr>
        <a:xfrm>
          <a:off x="0" y="0"/>
          <a:ext cx="0" cy="0"/>
          <a:chOff x="0" y="0"/>
          <a:chExt cx="0" cy="0"/>
        </a:xfrm>
      </p:grpSpPr>
      <p:sp>
        <p:nvSpPr>
          <p:cNvPr id="175" name="Shape 17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76" name="Shape 17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0" name="Shape 180"/>
        <p:cNvGrpSpPr/>
        <p:nvPr/>
      </p:nvGrpSpPr>
      <p:grpSpPr>
        <a:xfrm>
          <a:off x="0" y="0"/>
          <a:ext cx="0" cy="0"/>
          <a:chOff x="0" y="0"/>
          <a:chExt cx="0" cy="0"/>
        </a:xfrm>
      </p:grpSpPr>
      <p:sp>
        <p:nvSpPr>
          <p:cNvPr id="181" name="Shape 18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82" name="Shape 18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7" name="Shape 57"/>
        <p:cNvGrpSpPr/>
        <p:nvPr/>
      </p:nvGrpSpPr>
      <p:grpSpPr>
        <a:xfrm>
          <a:off x="0" y="0"/>
          <a:ext cx="0" cy="0"/>
          <a:chOff x="0" y="0"/>
          <a:chExt cx="0" cy="0"/>
        </a:xfrm>
      </p:grpSpPr>
      <p:sp>
        <p:nvSpPr>
          <p:cNvPr id="58" name="Shape 58"/>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59" name="Shape 59"/>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6" name="Shape 186"/>
        <p:cNvGrpSpPr/>
        <p:nvPr/>
      </p:nvGrpSpPr>
      <p:grpSpPr>
        <a:xfrm>
          <a:off x="0" y="0"/>
          <a:ext cx="0" cy="0"/>
          <a:chOff x="0" y="0"/>
          <a:chExt cx="0" cy="0"/>
        </a:xfrm>
      </p:grpSpPr>
      <p:sp>
        <p:nvSpPr>
          <p:cNvPr id="187" name="Shape 18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88" name="Shape 18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 name="Shape 64"/>
        <p:cNvGrpSpPr/>
        <p:nvPr/>
      </p:nvGrpSpPr>
      <p:grpSpPr>
        <a:xfrm>
          <a:off x="0" y="0"/>
          <a:ext cx="0" cy="0"/>
          <a:chOff x="0" y="0"/>
          <a:chExt cx="0" cy="0"/>
        </a:xfrm>
      </p:grpSpPr>
      <p:sp>
        <p:nvSpPr>
          <p:cNvPr id="65" name="Shape 6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66" name="Shape 6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 name="Shape 70"/>
        <p:cNvGrpSpPr/>
        <p:nvPr/>
      </p:nvGrpSpPr>
      <p:grpSpPr>
        <a:xfrm>
          <a:off x="0" y="0"/>
          <a:ext cx="0" cy="0"/>
          <a:chOff x="0" y="0"/>
          <a:chExt cx="0" cy="0"/>
        </a:xfrm>
      </p:grpSpPr>
      <p:sp>
        <p:nvSpPr>
          <p:cNvPr id="71" name="Shape 7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72" name="Shape 7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6" name="Shape 76"/>
        <p:cNvGrpSpPr/>
        <p:nvPr/>
      </p:nvGrpSpPr>
      <p:grpSpPr>
        <a:xfrm>
          <a:off x="0" y="0"/>
          <a:ext cx="0" cy="0"/>
          <a:chOff x="0" y="0"/>
          <a:chExt cx="0" cy="0"/>
        </a:xfrm>
      </p:grpSpPr>
      <p:sp>
        <p:nvSpPr>
          <p:cNvPr id="77" name="Shape 7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78" name="Shape 7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2" name="Shape 82"/>
        <p:cNvGrpSpPr/>
        <p:nvPr/>
      </p:nvGrpSpPr>
      <p:grpSpPr>
        <a:xfrm>
          <a:off x="0" y="0"/>
          <a:ext cx="0" cy="0"/>
          <a:chOff x="0" y="0"/>
          <a:chExt cx="0" cy="0"/>
        </a:xfrm>
      </p:grpSpPr>
      <p:sp>
        <p:nvSpPr>
          <p:cNvPr id="83" name="Shape 8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84" name="Shape 8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rPr b="1" lang="en" sz="1050">
                <a:solidFill>
                  <a:srgbClr val="252525"/>
                </a:solidFill>
                <a:highlight>
                  <a:srgbClr val="FFFFFF"/>
                </a:highlight>
              </a:rPr>
              <a:t>Caffe</a:t>
            </a:r>
            <a:r>
              <a:rPr lang="en" sz="1050">
                <a:solidFill>
                  <a:srgbClr val="252525"/>
                </a:solidFill>
                <a:highlight>
                  <a:srgbClr val="FFFFFF"/>
                </a:highlight>
              </a:rPr>
              <a:t> - </a:t>
            </a:r>
            <a:r>
              <a:rPr lang="en" sz="1050">
                <a:solidFill>
                  <a:srgbClr val="C30000"/>
                </a:solidFill>
                <a:highlight>
                  <a:srgbClr val="FBFAF7"/>
                </a:highlight>
                <a:hlinkClick r:id="rId2"/>
              </a:rPr>
              <a:t>Yangqing Jia</a:t>
            </a:r>
            <a:r>
              <a:rPr lang="en" sz="1050">
                <a:solidFill>
                  <a:srgbClr val="232323"/>
                </a:solidFill>
                <a:highlight>
                  <a:srgbClr val="FBFAF7"/>
                </a:highlight>
              </a:rPr>
              <a:t> created the project during his PhD at UC Berkeley</a:t>
            </a:r>
          </a:p>
          <a:p>
            <a:pPr lvl="0">
              <a:spcBef>
                <a:spcPts val="0"/>
              </a:spcBef>
              <a:buNone/>
            </a:pPr>
            <a:r>
              <a:rPr b="1" lang="en" sz="1050">
                <a:solidFill>
                  <a:srgbClr val="252525"/>
                </a:solidFill>
                <a:highlight>
                  <a:srgbClr val="FFFFFF"/>
                </a:highlight>
              </a:rPr>
              <a:t>Theano</a:t>
            </a:r>
            <a:r>
              <a:rPr lang="en" sz="1050">
                <a:solidFill>
                  <a:srgbClr val="252525"/>
                </a:solidFill>
                <a:highlight>
                  <a:srgbClr val="FFFFFF"/>
                </a:highlight>
              </a:rPr>
              <a:t> is an </a:t>
            </a:r>
            <a:r>
              <a:rPr lang="en" sz="1050">
                <a:solidFill>
                  <a:srgbClr val="0B0080"/>
                </a:solidFill>
                <a:highlight>
                  <a:srgbClr val="FFFFFF"/>
                </a:highlight>
                <a:hlinkClick r:id="rId3"/>
              </a:rPr>
              <a:t>open source</a:t>
            </a:r>
            <a:r>
              <a:rPr lang="en" sz="1050">
                <a:solidFill>
                  <a:srgbClr val="252525"/>
                </a:solidFill>
                <a:highlight>
                  <a:srgbClr val="FFFFFF"/>
                </a:highlight>
              </a:rPr>
              <a:t> project</a:t>
            </a:r>
            <a:r>
              <a:rPr baseline="30000" lang="en" sz="1400">
                <a:solidFill>
                  <a:srgbClr val="0B0080"/>
                </a:solidFill>
                <a:highlight>
                  <a:srgbClr val="FFFFFF"/>
                </a:highlight>
                <a:hlinkClick r:id="rId4"/>
              </a:rPr>
              <a:t>[2]</a:t>
            </a:r>
            <a:r>
              <a:rPr lang="en" sz="1050">
                <a:solidFill>
                  <a:srgbClr val="252525"/>
                </a:solidFill>
                <a:highlight>
                  <a:srgbClr val="FFFFFF"/>
                </a:highlight>
              </a:rPr>
              <a:t> primarily developed by a </a:t>
            </a:r>
            <a:r>
              <a:rPr lang="en" sz="1050">
                <a:solidFill>
                  <a:srgbClr val="0B0080"/>
                </a:solidFill>
                <a:highlight>
                  <a:srgbClr val="FFFFFF"/>
                </a:highlight>
                <a:hlinkClick r:id="rId5"/>
              </a:rPr>
              <a:t>machine learning</a:t>
            </a:r>
            <a:r>
              <a:rPr lang="en" sz="1050">
                <a:solidFill>
                  <a:srgbClr val="252525"/>
                </a:solidFill>
                <a:highlight>
                  <a:srgbClr val="FFFFFF"/>
                </a:highlight>
              </a:rPr>
              <a:t> group at the </a:t>
            </a:r>
            <a:r>
              <a:rPr lang="en" sz="1050">
                <a:solidFill>
                  <a:srgbClr val="0B0080"/>
                </a:solidFill>
                <a:highlight>
                  <a:srgbClr val="FFFFFF"/>
                </a:highlight>
                <a:hlinkClick r:id="rId6"/>
              </a:rPr>
              <a:t>Université de Montréal</a:t>
            </a:r>
            <a:r>
              <a:rPr lang="en" sz="1050">
                <a:solidFill>
                  <a:srgbClr val="252525"/>
                </a:solidFill>
                <a:highlight>
                  <a:srgbClr val="FFFFFF"/>
                </a:highlight>
              </a:rPr>
              <a:t>.</a:t>
            </a:r>
          </a:p>
          <a:p>
            <a:pPr lvl="0">
              <a:spcBef>
                <a:spcPts val="0"/>
              </a:spcBef>
              <a:buNone/>
            </a:pPr>
            <a:r>
              <a:rPr b="1" lang="en" sz="1050">
                <a:solidFill>
                  <a:srgbClr val="252525"/>
                </a:solidFill>
                <a:highlight>
                  <a:srgbClr val="FFFFFF"/>
                </a:highlight>
              </a:rPr>
              <a:t>Torch</a:t>
            </a:r>
            <a:r>
              <a:rPr lang="en" sz="1050">
                <a:solidFill>
                  <a:srgbClr val="252525"/>
                </a:solidFill>
                <a:highlight>
                  <a:srgbClr val="FFFFFF"/>
                </a:highlight>
              </a:rPr>
              <a:t> - Ronan Collobert (FaceBook), Koray Kavukcuoglu(DeepMind), Clement Farabet(Twitter),  Soumith Chintala(Facebook)</a:t>
            </a:r>
          </a:p>
          <a:p>
            <a:pPr lvl="0">
              <a:spcBef>
                <a:spcPts val="0"/>
              </a:spcBef>
              <a:buNone/>
            </a:pPr>
            <a:r>
              <a:t/>
            </a:r>
            <a:endParaRPr sz="1050">
              <a:solidFill>
                <a:srgbClr val="252525"/>
              </a:solidFill>
              <a:highlight>
                <a:srgbClr val="FFFFFF"/>
              </a:highlight>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1" name="Shape 101"/>
        <p:cNvGrpSpPr/>
        <p:nvPr/>
      </p:nvGrpSpPr>
      <p:grpSpPr>
        <a:xfrm>
          <a:off x="0" y="0"/>
          <a:ext cx="0" cy="0"/>
          <a:chOff x="0" y="0"/>
          <a:chExt cx="0" cy="0"/>
        </a:xfrm>
      </p:grpSpPr>
      <p:sp>
        <p:nvSpPr>
          <p:cNvPr id="102" name="Shape 10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03" name="Shape 10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08" name="Shape 10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2" name="Shape 112"/>
        <p:cNvGrpSpPr/>
        <p:nvPr/>
      </p:nvGrpSpPr>
      <p:grpSpPr>
        <a:xfrm>
          <a:off x="0" y="0"/>
          <a:ext cx="0" cy="0"/>
          <a:chOff x="0" y="0"/>
          <a:chExt cx="0" cy="0"/>
        </a:xfrm>
      </p:grpSpPr>
      <p:sp>
        <p:nvSpPr>
          <p:cNvPr id="113" name="Shape 11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14" name="Shape 11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tIns="91425"/>
          <a:lstStyle>
            <a:lvl1pPr lvl="0" rtl="0" algn="ctr">
              <a:spcBef>
                <a:spcPts val="0"/>
              </a:spcBef>
              <a:buSzPct val="100000"/>
              <a:defRPr sz="5200"/>
            </a:lvl1pPr>
            <a:lvl2pPr lvl="1" rtl="0" algn="ctr">
              <a:spcBef>
                <a:spcPts val="0"/>
              </a:spcBef>
              <a:buSzPct val="100000"/>
              <a:defRPr sz="5200"/>
            </a:lvl2pPr>
            <a:lvl3pPr lvl="2" rtl="0" algn="ctr">
              <a:spcBef>
                <a:spcPts val="0"/>
              </a:spcBef>
              <a:buSzPct val="100000"/>
              <a:defRPr sz="5200"/>
            </a:lvl3pPr>
            <a:lvl4pPr lvl="3" rtl="0" algn="ctr">
              <a:spcBef>
                <a:spcPts val="0"/>
              </a:spcBef>
              <a:buSzPct val="100000"/>
              <a:defRPr sz="5200"/>
            </a:lvl4pPr>
            <a:lvl5pPr lvl="4" rtl="0" algn="ctr">
              <a:spcBef>
                <a:spcPts val="0"/>
              </a:spcBef>
              <a:buSzPct val="100000"/>
              <a:defRPr sz="5200"/>
            </a:lvl5pPr>
            <a:lvl6pPr lvl="5" rtl="0" algn="ctr">
              <a:spcBef>
                <a:spcPts val="0"/>
              </a:spcBef>
              <a:buSzPct val="100000"/>
              <a:defRPr sz="5200"/>
            </a:lvl6pPr>
            <a:lvl7pPr lvl="6" rtl="0" algn="ctr">
              <a:spcBef>
                <a:spcPts val="0"/>
              </a:spcBef>
              <a:buSzPct val="100000"/>
              <a:defRPr sz="5200"/>
            </a:lvl7pPr>
            <a:lvl8pPr lvl="7" rtl="0" algn="ctr">
              <a:spcBef>
                <a:spcPts val="0"/>
              </a:spcBef>
              <a:buSzPct val="100000"/>
              <a:defRPr sz="5200"/>
            </a:lvl8pPr>
            <a:lvl9pPr lvl="8" rtl="0"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tIns="91425"/>
          <a:lstStyle>
            <a:lvl1pPr lvl="0" rtl="0" algn="ctr">
              <a:lnSpc>
                <a:spcPct val="100000"/>
              </a:lnSpc>
              <a:spcBef>
                <a:spcPts val="0"/>
              </a:spcBef>
              <a:spcAft>
                <a:spcPts val="0"/>
              </a:spcAft>
              <a:buSzPct val="100000"/>
              <a:buNone/>
              <a:defRPr sz="2800"/>
            </a:lvl1pPr>
            <a:lvl2pPr lvl="1" rtl="0" algn="ctr">
              <a:lnSpc>
                <a:spcPct val="100000"/>
              </a:lnSpc>
              <a:spcBef>
                <a:spcPts val="0"/>
              </a:spcBef>
              <a:spcAft>
                <a:spcPts val="0"/>
              </a:spcAft>
              <a:buSzPct val="100000"/>
              <a:buNone/>
              <a:defRPr sz="2800"/>
            </a:lvl2pPr>
            <a:lvl3pPr lvl="2" rtl="0" algn="ctr">
              <a:lnSpc>
                <a:spcPct val="100000"/>
              </a:lnSpc>
              <a:spcBef>
                <a:spcPts val="0"/>
              </a:spcBef>
              <a:spcAft>
                <a:spcPts val="0"/>
              </a:spcAft>
              <a:buSzPct val="100000"/>
              <a:buNone/>
              <a:defRPr sz="2800"/>
            </a:lvl3pPr>
            <a:lvl4pPr lvl="3" rtl="0" algn="ctr">
              <a:lnSpc>
                <a:spcPct val="100000"/>
              </a:lnSpc>
              <a:spcBef>
                <a:spcPts val="0"/>
              </a:spcBef>
              <a:spcAft>
                <a:spcPts val="0"/>
              </a:spcAft>
              <a:buSzPct val="100000"/>
              <a:buNone/>
              <a:defRPr sz="2800"/>
            </a:lvl4pPr>
            <a:lvl5pPr lvl="4" rtl="0" algn="ctr">
              <a:lnSpc>
                <a:spcPct val="100000"/>
              </a:lnSpc>
              <a:spcBef>
                <a:spcPts val="0"/>
              </a:spcBef>
              <a:spcAft>
                <a:spcPts val="0"/>
              </a:spcAft>
              <a:buSzPct val="100000"/>
              <a:buNone/>
              <a:defRPr sz="2800"/>
            </a:lvl5pPr>
            <a:lvl6pPr lvl="5" rtl="0" algn="ctr">
              <a:lnSpc>
                <a:spcPct val="100000"/>
              </a:lnSpc>
              <a:spcBef>
                <a:spcPts val="0"/>
              </a:spcBef>
              <a:spcAft>
                <a:spcPts val="0"/>
              </a:spcAft>
              <a:buSzPct val="100000"/>
              <a:buNone/>
              <a:defRPr sz="2800"/>
            </a:lvl6pPr>
            <a:lvl7pPr lvl="6" rtl="0" algn="ctr">
              <a:lnSpc>
                <a:spcPct val="100000"/>
              </a:lnSpc>
              <a:spcBef>
                <a:spcPts val="0"/>
              </a:spcBef>
              <a:spcAft>
                <a:spcPts val="0"/>
              </a:spcAft>
              <a:buSzPct val="100000"/>
              <a:buNone/>
              <a:defRPr sz="2800"/>
            </a:lvl7pPr>
            <a:lvl8pPr lvl="7" rtl="0" algn="ctr">
              <a:lnSpc>
                <a:spcPct val="100000"/>
              </a:lnSpc>
              <a:spcBef>
                <a:spcPts val="0"/>
              </a:spcBef>
              <a:spcAft>
                <a:spcPts val="0"/>
              </a:spcAft>
              <a:buSzPct val="100000"/>
              <a:buNone/>
              <a:defRPr sz="2800"/>
            </a:lvl8pPr>
            <a:lvl9pPr lvl="8" rtl="0"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tIns="91425"/>
          <a:lstStyle>
            <a:lvl1pPr lvl="0" rtl="0" algn="ctr">
              <a:spcBef>
                <a:spcPts val="0"/>
              </a:spcBef>
              <a:buSzPct val="100000"/>
              <a:defRPr sz="12000"/>
            </a:lvl1pPr>
            <a:lvl2pPr lvl="1" rtl="0" algn="ctr">
              <a:spcBef>
                <a:spcPts val="0"/>
              </a:spcBef>
              <a:buSzPct val="100000"/>
              <a:defRPr sz="12000"/>
            </a:lvl2pPr>
            <a:lvl3pPr lvl="2" rtl="0" algn="ctr">
              <a:spcBef>
                <a:spcPts val="0"/>
              </a:spcBef>
              <a:buSzPct val="100000"/>
              <a:defRPr sz="12000"/>
            </a:lvl3pPr>
            <a:lvl4pPr lvl="3" rtl="0" algn="ctr">
              <a:spcBef>
                <a:spcPts val="0"/>
              </a:spcBef>
              <a:buSzPct val="100000"/>
              <a:defRPr sz="12000"/>
            </a:lvl4pPr>
            <a:lvl5pPr lvl="4" rtl="0" algn="ctr">
              <a:spcBef>
                <a:spcPts val="0"/>
              </a:spcBef>
              <a:buSzPct val="100000"/>
              <a:defRPr sz="12000"/>
            </a:lvl5pPr>
            <a:lvl6pPr lvl="5" rtl="0" algn="ctr">
              <a:spcBef>
                <a:spcPts val="0"/>
              </a:spcBef>
              <a:buSzPct val="100000"/>
              <a:defRPr sz="12000"/>
            </a:lvl6pPr>
            <a:lvl7pPr lvl="6" rtl="0" algn="ctr">
              <a:spcBef>
                <a:spcPts val="0"/>
              </a:spcBef>
              <a:buSzPct val="100000"/>
              <a:defRPr sz="12000"/>
            </a:lvl7pPr>
            <a:lvl8pPr lvl="7" rtl="0" algn="ctr">
              <a:spcBef>
                <a:spcPts val="0"/>
              </a:spcBef>
              <a:buSzPct val="100000"/>
              <a:defRPr sz="12000"/>
            </a:lvl8pPr>
            <a:lvl9pPr lvl="8" rtl="0"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tIns="91425"/>
          <a:lstStyle>
            <a:lvl1pPr lvl="0" rtl="0" algn="ctr">
              <a:spcBef>
                <a:spcPts val="0"/>
              </a:spcBef>
              <a:defRPr/>
            </a:lvl1pPr>
            <a:lvl2pPr lvl="1" rtl="0" algn="ctr">
              <a:spcBef>
                <a:spcPts val="0"/>
              </a:spcBef>
              <a:defRPr/>
            </a:lvl2pPr>
            <a:lvl3pPr lvl="2" rtl="0" algn="ctr">
              <a:spcBef>
                <a:spcPts val="0"/>
              </a:spcBef>
              <a:defRPr/>
            </a:lvl3pPr>
            <a:lvl4pPr lvl="3" rtl="0" algn="ctr">
              <a:spcBef>
                <a:spcPts val="0"/>
              </a:spcBef>
              <a:defRPr/>
            </a:lvl4pPr>
            <a:lvl5pPr lvl="4" rtl="0" algn="ctr">
              <a:spcBef>
                <a:spcPts val="0"/>
              </a:spcBef>
              <a:defRPr/>
            </a:lvl5pPr>
            <a:lvl6pPr lvl="5" rtl="0" algn="ctr">
              <a:spcBef>
                <a:spcPts val="0"/>
              </a:spcBef>
              <a:defRPr/>
            </a:lvl6pPr>
            <a:lvl7pPr lvl="6" rtl="0" algn="ctr">
              <a:spcBef>
                <a:spcPts val="0"/>
              </a:spcBef>
              <a:defRPr/>
            </a:lvl7pPr>
            <a:lvl8pPr lvl="7" rtl="0" algn="ctr">
              <a:spcBef>
                <a:spcPts val="0"/>
              </a:spcBef>
              <a:defRPr/>
            </a:lvl8pPr>
            <a:lvl9pPr lvl="8" rtl="0" algn="ctr">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tIns="91425"/>
          <a:lstStyle>
            <a:lvl1pPr lvl="0" rtl="0" algn="ctr">
              <a:spcBef>
                <a:spcPts val="0"/>
              </a:spcBef>
              <a:buSzPct val="100000"/>
              <a:defRPr sz="3600"/>
            </a:lvl1pPr>
            <a:lvl2pPr lvl="1" rtl="0" algn="ctr">
              <a:spcBef>
                <a:spcPts val="0"/>
              </a:spcBef>
              <a:buSzPct val="100000"/>
              <a:defRPr sz="3600"/>
            </a:lvl2pPr>
            <a:lvl3pPr lvl="2" rtl="0" algn="ctr">
              <a:spcBef>
                <a:spcPts val="0"/>
              </a:spcBef>
              <a:buSzPct val="100000"/>
              <a:defRPr sz="3600"/>
            </a:lvl3pPr>
            <a:lvl4pPr lvl="3" rtl="0" algn="ctr">
              <a:spcBef>
                <a:spcPts val="0"/>
              </a:spcBef>
              <a:buSzPct val="100000"/>
              <a:defRPr sz="3600"/>
            </a:lvl4pPr>
            <a:lvl5pPr lvl="4" rtl="0" algn="ctr">
              <a:spcBef>
                <a:spcPts val="0"/>
              </a:spcBef>
              <a:buSzPct val="100000"/>
              <a:defRPr sz="3600"/>
            </a:lvl5pPr>
            <a:lvl6pPr lvl="5" rtl="0" algn="ctr">
              <a:spcBef>
                <a:spcPts val="0"/>
              </a:spcBef>
              <a:buSzPct val="100000"/>
              <a:defRPr sz="3600"/>
            </a:lvl6pPr>
            <a:lvl7pPr lvl="6" rtl="0" algn="ctr">
              <a:spcBef>
                <a:spcPts val="0"/>
              </a:spcBef>
              <a:buSzPct val="100000"/>
              <a:defRPr sz="3600"/>
            </a:lvl7pPr>
            <a:lvl8pPr lvl="7" rtl="0" algn="ctr">
              <a:spcBef>
                <a:spcPts val="0"/>
              </a:spcBef>
              <a:buSzPct val="100000"/>
              <a:defRPr sz="3600"/>
            </a:lvl8pPr>
            <a:lvl9pPr lvl="8" rtl="0"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tIns="91425"/>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tIns="91425"/>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tIns="91425"/>
          <a:lstStyle>
            <a:lvl1pPr lvl="0" rtl="0">
              <a:spcBef>
                <a:spcPts val="0"/>
              </a:spcBef>
              <a:buSzPct val="100000"/>
              <a:defRPr sz="2400"/>
            </a:lvl1pPr>
            <a:lvl2pPr lvl="1" rtl="0">
              <a:spcBef>
                <a:spcPts val="0"/>
              </a:spcBef>
              <a:buSzPct val="100000"/>
              <a:defRPr sz="2400"/>
            </a:lvl2pPr>
            <a:lvl3pPr lvl="2" rtl="0">
              <a:spcBef>
                <a:spcPts val="0"/>
              </a:spcBef>
              <a:buSzPct val="100000"/>
              <a:defRPr sz="2400"/>
            </a:lvl3pPr>
            <a:lvl4pPr lvl="3" rtl="0">
              <a:spcBef>
                <a:spcPts val="0"/>
              </a:spcBef>
              <a:buSzPct val="100000"/>
              <a:defRPr sz="2400"/>
            </a:lvl4pPr>
            <a:lvl5pPr lvl="4" rtl="0">
              <a:spcBef>
                <a:spcPts val="0"/>
              </a:spcBef>
              <a:buSzPct val="100000"/>
              <a:defRPr sz="2400"/>
            </a:lvl5pPr>
            <a:lvl6pPr lvl="5" rtl="0">
              <a:spcBef>
                <a:spcPts val="0"/>
              </a:spcBef>
              <a:buSzPct val="100000"/>
              <a:defRPr sz="2400"/>
            </a:lvl6pPr>
            <a:lvl7pPr lvl="6" rtl="0">
              <a:spcBef>
                <a:spcPts val="0"/>
              </a:spcBef>
              <a:buSzPct val="100000"/>
              <a:defRPr sz="2400"/>
            </a:lvl7pPr>
            <a:lvl8pPr lvl="7" rtl="0">
              <a:spcBef>
                <a:spcPts val="0"/>
              </a:spcBef>
              <a:buSzPct val="100000"/>
              <a:defRPr sz="2400"/>
            </a:lvl8pPr>
            <a:lvl9pPr lvl="8" rtl="0">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tIns="91425"/>
          <a:lstStyle>
            <a:lvl1pPr lvl="0" rtl="0">
              <a:spcBef>
                <a:spcPts val="0"/>
              </a:spcBef>
              <a:buSzPct val="100000"/>
              <a:defRPr sz="12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rtl="0">
              <a:spcBef>
                <a:spcPts val="0"/>
              </a:spcBef>
              <a:buSzPct val="100000"/>
              <a:defRPr sz="4800"/>
            </a:lvl1pPr>
            <a:lvl2pPr lvl="1" rtl="0">
              <a:spcBef>
                <a:spcPts val="0"/>
              </a:spcBef>
              <a:buSzPct val="100000"/>
              <a:defRPr sz="4800"/>
            </a:lvl2pPr>
            <a:lvl3pPr lvl="2" rtl="0">
              <a:spcBef>
                <a:spcPts val="0"/>
              </a:spcBef>
              <a:buSzPct val="100000"/>
              <a:defRPr sz="4800"/>
            </a:lvl3pPr>
            <a:lvl4pPr lvl="3" rtl="0">
              <a:spcBef>
                <a:spcPts val="0"/>
              </a:spcBef>
              <a:buSzPct val="100000"/>
              <a:defRPr sz="4800"/>
            </a:lvl4pPr>
            <a:lvl5pPr lvl="4" rtl="0">
              <a:spcBef>
                <a:spcPts val="0"/>
              </a:spcBef>
              <a:buSzPct val="100000"/>
              <a:defRPr sz="4800"/>
            </a:lvl5pPr>
            <a:lvl6pPr lvl="5" rtl="0">
              <a:spcBef>
                <a:spcPts val="0"/>
              </a:spcBef>
              <a:buSzPct val="100000"/>
              <a:defRPr sz="4800"/>
            </a:lvl6pPr>
            <a:lvl7pPr lvl="6" rtl="0">
              <a:spcBef>
                <a:spcPts val="0"/>
              </a:spcBef>
              <a:buSzPct val="100000"/>
              <a:defRPr sz="4800"/>
            </a:lvl7pPr>
            <a:lvl8pPr lvl="7" rtl="0">
              <a:spcBef>
                <a:spcPts val="0"/>
              </a:spcBef>
              <a:buSzPct val="100000"/>
              <a:defRPr sz="4800"/>
            </a:lvl8pPr>
            <a:lvl9pPr lvl="8" rtl="0">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25"/>
            <a:ext cx="4572000" cy="5143500"/>
          </a:xfrm>
          <a:prstGeom prst="rect">
            <a:avLst/>
          </a:pr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tIns="91425"/>
          <a:lstStyle>
            <a:lvl1pPr lvl="0" rtl="0" algn="ctr">
              <a:spcBef>
                <a:spcPts val="0"/>
              </a:spcBef>
              <a:buSzPct val="100000"/>
              <a:defRPr sz="4200"/>
            </a:lvl1pPr>
            <a:lvl2pPr lvl="1" rtl="0" algn="ctr">
              <a:spcBef>
                <a:spcPts val="0"/>
              </a:spcBef>
              <a:buSzPct val="100000"/>
              <a:defRPr sz="4200"/>
            </a:lvl2pPr>
            <a:lvl3pPr lvl="2" rtl="0" algn="ctr">
              <a:spcBef>
                <a:spcPts val="0"/>
              </a:spcBef>
              <a:buSzPct val="100000"/>
              <a:defRPr sz="4200"/>
            </a:lvl3pPr>
            <a:lvl4pPr lvl="3" rtl="0" algn="ctr">
              <a:spcBef>
                <a:spcPts val="0"/>
              </a:spcBef>
              <a:buSzPct val="100000"/>
              <a:defRPr sz="4200"/>
            </a:lvl4pPr>
            <a:lvl5pPr lvl="4" rtl="0" algn="ctr">
              <a:spcBef>
                <a:spcPts val="0"/>
              </a:spcBef>
              <a:buSzPct val="100000"/>
              <a:defRPr sz="4200"/>
            </a:lvl5pPr>
            <a:lvl6pPr lvl="5" rtl="0" algn="ctr">
              <a:spcBef>
                <a:spcPts val="0"/>
              </a:spcBef>
              <a:buSzPct val="100000"/>
              <a:defRPr sz="4200"/>
            </a:lvl6pPr>
            <a:lvl7pPr lvl="6" rtl="0" algn="ctr">
              <a:spcBef>
                <a:spcPts val="0"/>
              </a:spcBef>
              <a:buSzPct val="100000"/>
              <a:defRPr sz="4200"/>
            </a:lvl7pPr>
            <a:lvl8pPr lvl="7" rtl="0" algn="ctr">
              <a:spcBef>
                <a:spcPts val="0"/>
              </a:spcBef>
              <a:buSzPct val="100000"/>
              <a:defRPr sz="4200"/>
            </a:lvl8pPr>
            <a:lvl9pPr lvl="8" rtl="0"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tIns="91425"/>
          <a:lstStyle>
            <a:lvl1pPr lvl="0" rtl="0" algn="ctr">
              <a:lnSpc>
                <a:spcPct val="100000"/>
              </a:lnSpc>
              <a:spcBef>
                <a:spcPts val="0"/>
              </a:spcBef>
              <a:spcAft>
                <a:spcPts val="0"/>
              </a:spcAft>
              <a:buSzPct val="100000"/>
              <a:buNone/>
              <a:defRPr sz="2100"/>
            </a:lvl1pPr>
            <a:lvl2pPr lvl="1" rtl="0" algn="ctr">
              <a:lnSpc>
                <a:spcPct val="100000"/>
              </a:lnSpc>
              <a:spcBef>
                <a:spcPts val="0"/>
              </a:spcBef>
              <a:spcAft>
                <a:spcPts val="0"/>
              </a:spcAft>
              <a:buSzPct val="100000"/>
              <a:buNone/>
              <a:defRPr sz="2100"/>
            </a:lvl2pPr>
            <a:lvl3pPr lvl="2" rtl="0" algn="ctr">
              <a:lnSpc>
                <a:spcPct val="100000"/>
              </a:lnSpc>
              <a:spcBef>
                <a:spcPts val="0"/>
              </a:spcBef>
              <a:spcAft>
                <a:spcPts val="0"/>
              </a:spcAft>
              <a:buSzPct val="100000"/>
              <a:buNone/>
              <a:defRPr sz="2100"/>
            </a:lvl3pPr>
            <a:lvl4pPr lvl="3" rtl="0" algn="ctr">
              <a:lnSpc>
                <a:spcPct val="100000"/>
              </a:lnSpc>
              <a:spcBef>
                <a:spcPts val="0"/>
              </a:spcBef>
              <a:spcAft>
                <a:spcPts val="0"/>
              </a:spcAft>
              <a:buSzPct val="100000"/>
              <a:buNone/>
              <a:defRPr sz="2100"/>
            </a:lvl4pPr>
            <a:lvl5pPr lvl="4" rtl="0" algn="ctr">
              <a:lnSpc>
                <a:spcPct val="100000"/>
              </a:lnSpc>
              <a:spcBef>
                <a:spcPts val="0"/>
              </a:spcBef>
              <a:spcAft>
                <a:spcPts val="0"/>
              </a:spcAft>
              <a:buSzPct val="100000"/>
              <a:buNone/>
              <a:defRPr sz="2100"/>
            </a:lvl5pPr>
            <a:lvl6pPr lvl="5" rtl="0" algn="ctr">
              <a:lnSpc>
                <a:spcPct val="100000"/>
              </a:lnSpc>
              <a:spcBef>
                <a:spcPts val="0"/>
              </a:spcBef>
              <a:spcAft>
                <a:spcPts val="0"/>
              </a:spcAft>
              <a:buSzPct val="100000"/>
              <a:buNone/>
              <a:defRPr sz="2100"/>
            </a:lvl6pPr>
            <a:lvl7pPr lvl="6" rtl="0" algn="ctr">
              <a:lnSpc>
                <a:spcPct val="100000"/>
              </a:lnSpc>
              <a:spcBef>
                <a:spcPts val="0"/>
              </a:spcBef>
              <a:spcAft>
                <a:spcPts val="0"/>
              </a:spcAft>
              <a:buSzPct val="100000"/>
              <a:buNone/>
              <a:defRPr sz="2100"/>
            </a:lvl7pPr>
            <a:lvl8pPr lvl="7" rtl="0" algn="ctr">
              <a:lnSpc>
                <a:spcPct val="100000"/>
              </a:lnSpc>
              <a:spcBef>
                <a:spcPts val="0"/>
              </a:spcBef>
              <a:spcAft>
                <a:spcPts val="0"/>
              </a:spcAft>
              <a:buSzPct val="100000"/>
              <a:buNone/>
              <a:defRPr sz="2100"/>
            </a:lvl8pPr>
            <a:lvl9pPr lvl="8" rtl="0"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200"/>
            <a:ext cx="3837000" cy="3695100"/>
          </a:xfrm>
          <a:prstGeom prst="rect">
            <a:avLst/>
          </a:prstGeom>
        </p:spPr>
        <p:txBody>
          <a:bodyPr anchorCtr="0" anchor="ctr" bIns="91425" lIns="91425" rIns="91425" tIns="91425"/>
          <a:lstStyle>
            <a:lvl1pPr lvl="0" rtl="0">
              <a:spcBef>
                <a:spcPts val="0"/>
              </a:spcBef>
              <a:buClr>
                <a:schemeClr val="dk1"/>
              </a:buClr>
              <a:defRPr>
                <a:solidFill>
                  <a:schemeClr val="dk1"/>
                </a:solidFill>
              </a:defRPr>
            </a:lvl1pPr>
            <a:lvl2pPr lvl="1" rtl="0">
              <a:spcBef>
                <a:spcPts val="0"/>
              </a:spcBef>
              <a:buClr>
                <a:schemeClr val="dk1"/>
              </a:buClr>
              <a:defRPr>
                <a:solidFill>
                  <a:schemeClr val="dk1"/>
                </a:solidFill>
              </a:defRPr>
            </a:lvl2pPr>
            <a:lvl3pPr lvl="2" rtl="0">
              <a:spcBef>
                <a:spcPts val="0"/>
              </a:spcBef>
              <a:buClr>
                <a:schemeClr val="dk1"/>
              </a:buClr>
              <a:defRPr>
                <a:solidFill>
                  <a:schemeClr val="dk1"/>
                </a:solidFill>
              </a:defRPr>
            </a:lvl3pPr>
            <a:lvl4pPr lvl="3" rtl="0">
              <a:spcBef>
                <a:spcPts val="0"/>
              </a:spcBef>
              <a:buClr>
                <a:schemeClr val="dk1"/>
              </a:buClr>
              <a:defRPr>
                <a:solidFill>
                  <a:schemeClr val="dk1"/>
                </a:solidFill>
              </a:defRPr>
            </a:lvl4pPr>
            <a:lvl5pPr lvl="4" rtl="0">
              <a:spcBef>
                <a:spcPts val="0"/>
              </a:spcBef>
              <a:buClr>
                <a:schemeClr val="dk1"/>
              </a:buClr>
              <a:defRPr>
                <a:solidFill>
                  <a:schemeClr val="dk1"/>
                </a:solidFill>
              </a:defRPr>
            </a:lvl5pPr>
            <a:lvl6pPr lvl="5" rtl="0">
              <a:spcBef>
                <a:spcPts val="0"/>
              </a:spcBef>
              <a:buClr>
                <a:schemeClr val="dk1"/>
              </a:buClr>
              <a:defRPr>
                <a:solidFill>
                  <a:schemeClr val="dk1"/>
                </a:solidFill>
              </a:defRPr>
            </a:lvl6pPr>
            <a:lvl7pPr lvl="6" rtl="0">
              <a:spcBef>
                <a:spcPts val="0"/>
              </a:spcBef>
              <a:buClr>
                <a:schemeClr val="dk1"/>
              </a:buClr>
              <a:defRPr>
                <a:solidFill>
                  <a:schemeClr val="dk1"/>
                </a:solidFill>
              </a:defRPr>
            </a:lvl7pPr>
            <a:lvl8pPr lvl="7" rtl="0">
              <a:spcBef>
                <a:spcPts val="0"/>
              </a:spcBef>
              <a:buClr>
                <a:schemeClr val="dk1"/>
              </a:buClr>
              <a:defRPr>
                <a:solidFill>
                  <a:schemeClr val="dk1"/>
                </a:solidFill>
              </a:defRPr>
            </a:lvl8pPr>
            <a:lvl9pPr lvl="8" rtl="0">
              <a:spcBef>
                <a:spcPts val="0"/>
              </a:spcBef>
              <a:buClr>
                <a:schemeClr val="dk1"/>
              </a:buClr>
              <a:defRPr>
                <a:solidFill>
                  <a:schemeClr val="dk1"/>
                </a:solidFill>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rt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rtl="0">
              <a:spcBef>
                <a:spcPts val="0"/>
              </a:spcBef>
              <a:buClr>
                <a:schemeClr val="dk1"/>
              </a:buClr>
              <a:buSzPct val="100000"/>
              <a:buNone/>
              <a:defRPr sz="2800">
                <a:solidFill>
                  <a:schemeClr val="dk1"/>
                </a:solidFill>
              </a:defRPr>
            </a:lvl1pPr>
            <a:lvl2pPr lvl="1" rtl="0">
              <a:spcBef>
                <a:spcPts val="0"/>
              </a:spcBef>
              <a:buClr>
                <a:schemeClr val="dk1"/>
              </a:buClr>
              <a:buSzPct val="100000"/>
              <a:buNone/>
              <a:defRPr sz="2800">
                <a:solidFill>
                  <a:schemeClr val="dk1"/>
                </a:solidFill>
              </a:defRPr>
            </a:lvl2pPr>
            <a:lvl3pPr lvl="2" rtl="0">
              <a:spcBef>
                <a:spcPts val="0"/>
              </a:spcBef>
              <a:buClr>
                <a:schemeClr val="dk1"/>
              </a:buClr>
              <a:buSzPct val="100000"/>
              <a:buNone/>
              <a:defRPr sz="2800">
                <a:solidFill>
                  <a:schemeClr val="dk1"/>
                </a:solidFill>
              </a:defRPr>
            </a:lvl3pPr>
            <a:lvl4pPr lvl="3" rtl="0">
              <a:spcBef>
                <a:spcPts val="0"/>
              </a:spcBef>
              <a:buClr>
                <a:schemeClr val="dk1"/>
              </a:buClr>
              <a:buSzPct val="100000"/>
              <a:buNone/>
              <a:defRPr sz="2800">
                <a:solidFill>
                  <a:schemeClr val="dk1"/>
                </a:solidFill>
              </a:defRPr>
            </a:lvl4pPr>
            <a:lvl5pPr lvl="4" rtl="0">
              <a:spcBef>
                <a:spcPts val="0"/>
              </a:spcBef>
              <a:buClr>
                <a:schemeClr val="dk1"/>
              </a:buClr>
              <a:buSzPct val="100000"/>
              <a:buNone/>
              <a:defRPr sz="2800">
                <a:solidFill>
                  <a:schemeClr val="dk1"/>
                </a:solidFill>
              </a:defRPr>
            </a:lvl5pPr>
            <a:lvl6pPr lvl="5" rtl="0">
              <a:spcBef>
                <a:spcPts val="0"/>
              </a:spcBef>
              <a:buClr>
                <a:schemeClr val="dk1"/>
              </a:buClr>
              <a:buSzPct val="100000"/>
              <a:buNone/>
              <a:defRPr sz="2800">
                <a:solidFill>
                  <a:schemeClr val="dk1"/>
                </a:solidFill>
              </a:defRPr>
            </a:lvl6pPr>
            <a:lvl7pPr lvl="6" rtl="0">
              <a:spcBef>
                <a:spcPts val="0"/>
              </a:spcBef>
              <a:buClr>
                <a:schemeClr val="dk1"/>
              </a:buClr>
              <a:buSzPct val="100000"/>
              <a:buNone/>
              <a:defRPr sz="2800">
                <a:solidFill>
                  <a:schemeClr val="dk1"/>
                </a:solidFill>
              </a:defRPr>
            </a:lvl7pPr>
            <a:lvl8pPr lvl="7" rtl="0">
              <a:spcBef>
                <a:spcPts val="0"/>
              </a:spcBef>
              <a:buClr>
                <a:schemeClr val="dk1"/>
              </a:buClr>
              <a:buSzPct val="100000"/>
              <a:buNone/>
              <a:defRPr sz="2800">
                <a:solidFill>
                  <a:schemeClr val="dk1"/>
                </a:solidFill>
              </a:defRPr>
            </a:lvl8pPr>
            <a:lvl9pPr lvl="8" rtl="0">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rtl="0">
              <a:lnSpc>
                <a:spcPct val="115000"/>
              </a:lnSpc>
              <a:spcBef>
                <a:spcPts val="0"/>
              </a:spcBef>
              <a:spcAft>
                <a:spcPts val="1600"/>
              </a:spcAft>
              <a:buClr>
                <a:schemeClr val="lt2"/>
              </a:buClr>
              <a:buSzPct val="100000"/>
              <a:defRPr sz="1800">
                <a:solidFill>
                  <a:schemeClr val="lt2"/>
                </a:solidFill>
              </a:defRPr>
            </a:lvl1pPr>
            <a:lvl2pPr lvl="1" rtl="0">
              <a:lnSpc>
                <a:spcPct val="115000"/>
              </a:lnSpc>
              <a:spcBef>
                <a:spcPts val="0"/>
              </a:spcBef>
              <a:spcAft>
                <a:spcPts val="1600"/>
              </a:spcAft>
              <a:buClr>
                <a:schemeClr val="lt2"/>
              </a:buClr>
              <a:defRPr>
                <a:solidFill>
                  <a:schemeClr val="lt2"/>
                </a:solidFill>
              </a:defRPr>
            </a:lvl2pPr>
            <a:lvl3pPr lvl="2" rtl="0">
              <a:lnSpc>
                <a:spcPct val="115000"/>
              </a:lnSpc>
              <a:spcBef>
                <a:spcPts val="0"/>
              </a:spcBef>
              <a:spcAft>
                <a:spcPts val="1600"/>
              </a:spcAft>
              <a:buClr>
                <a:schemeClr val="lt2"/>
              </a:buClr>
              <a:defRPr>
                <a:solidFill>
                  <a:schemeClr val="lt2"/>
                </a:solidFill>
              </a:defRPr>
            </a:lvl3pPr>
            <a:lvl4pPr lvl="3" rtl="0">
              <a:lnSpc>
                <a:spcPct val="115000"/>
              </a:lnSpc>
              <a:spcBef>
                <a:spcPts val="0"/>
              </a:spcBef>
              <a:spcAft>
                <a:spcPts val="1600"/>
              </a:spcAft>
              <a:buClr>
                <a:schemeClr val="lt2"/>
              </a:buClr>
              <a:defRPr>
                <a:solidFill>
                  <a:schemeClr val="lt2"/>
                </a:solidFill>
              </a:defRPr>
            </a:lvl4pPr>
            <a:lvl5pPr lvl="4" rtl="0">
              <a:lnSpc>
                <a:spcPct val="115000"/>
              </a:lnSpc>
              <a:spcBef>
                <a:spcPts val="0"/>
              </a:spcBef>
              <a:spcAft>
                <a:spcPts val="1600"/>
              </a:spcAft>
              <a:buClr>
                <a:schemeClr val="lt2"/>
              </a:buClr>
              <a:defRPr>
                <a:solidFill>
                  <a:schemeClr val="lt2"/>
                </a:solidFill>
              </a:defRPr>
            </a:lvl5pPr>
            <a:lvl6pPr lvl="5" rtl="0">
              <a:lnSpc>
                <a:spcPct val="115000"/>
              </a:lnSpc>
              <a:spcBef>
                <a:spcPts val="0"/>
              </a:spcBef>
              <a:spcAft>
                <a:spcPts val="1600"/>
              </a:spcAft>
              <a:buClr>
                <a:schemeClr val="lt2"/>
              </a:buClr>
              <a:defRPr>
                <a:solidFill>
                  <a:schemeClr val="lt2"/>
                </a:solidFill>
              </a:defRPr>
            </a:lvl6pPr>
            <a:lvl7pPr lvl="6" rtl="0">
              <a:lnSpc>
                <a:spcPct val="115000"/>
              </a:lnSpc>
              <a:spcBef>
                <a:spcPts val="0"/>
              </a:spcBef>
              <a:spcAft>
                <a:spcPts val="1600"/>
              </a:spcAft>
              <a:buClr>
                <a:schemeClr val="lt2"/>
              </a:buClr>
              <a:defRPr>
                <a:solidFill>
                  <a:schemeClr val="lt2"/>
                </a:solidFill>
              </a:defRPr>
            </a:lvl7pPr>
            <a:lvl8pPr lvl="7" rtl="0">
              <a:lnSpc>
                <a:spcPct val="115000"/>
              </a:lnSpc>
              <a:spcBef>
                <a:spcPts val="0"/>
              </a:spcBef>
              <a:spcAft>
                <a:spcPts val="1600"/>
              </a:spcAft>
              <a:buClr>
                <a:schemeClr val="lt2"/>
              </a:buClr>
              <a:defRPr>
                <a:solidFill>
                  <a:schemeClr val="lt2"/>
                </a:solidFill>
              </a:defRPr>
            </a:lvl8pPr>
            <a:lvl9pPr lvl="8" rtl="0">
              <a:lnSpc>
                <a:spcPct val="115000"/>
              </a:lnSpc>
              <a:spcBef>
                <a:spcPts val="0"/>
              </a:spcBef>
              <a:spcAft>
                <a:spcPts val="1600"/>
              </a:spcAft>
              <a:buClr>
                <a:schemeClr val="lt2"/>
              </a:buClr>
              <a:defRPr>
                <a:solidFill>
                  <a:schemeClr val="lt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rtl="0" algn="r">
              <a:spcBef>
                <a:spcPts val="0"/>
              </a:spcBef>
              <a:buNone/>
            </a:pPr>
            <a:fld id="{00000000-1234-1234-1234-123412341234}" type="slidenum">
              <a:rPr lang="en" sz="1000">
                <a:solidFill>
                  <a:schemeClr val="lt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hyperlink" Target="https://www.tensorflow.org/versions/r0.10/api_docs/python/index.html"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hyperlink" Target="https://www.tensorflow.org/versions/r0.10/how_tos/distributed/index.html"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hyperlink" Target="http://playground.tensorflow.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0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s://www.tensorflow.org" TargetMode="External"/><Relationship Id="rId4" Type="http://schemas.openxmlformats.org/officeDocument/2006/relationships/hyperlink" Target="https://arxiv.org/abs/1603.04467"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hyperlink" Target="https://en.wikipedia.org/wiki/Comparison_of_deep_learning_software"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01.png"/><Relationship Id="rId4" Type="http://schemas.openxmlformats.org/officeDocument/2006/relationships/image" Target="../media/image00.png"/><Relationship Id="rId5" Type="http://schemas.openxmlformats.org/officeDocument/2006/relationships/image" Target="../media/image03.png"/><Relationship Id="rId6" Type="http://schemas.openxmlformats.org/officeDocument/2006/relationships/image" Target="../media/image06.png"/><Relationship Id="rId7" Type="http://schemas.openxmlformats.org/officeDocument/2006/relationships/image" Target="../media/image05.png"/><Relationship Id="rId8" Type="http://schemas.openxmlformats.org/officeDocument/2006/relationships/image" Target="../media/image0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sp>
        <p:nvSpPr>
          <p:cNvPr id="54" name="Shape 54"/>
          <p:cNvSpPr txBox="1"/>
          <p:nvPr>
            <p:ph type="ctrTitle"/>
          </p:nvPr>
        </p:nvSpPr>
        <p:spPr>
          <a:xfrm>
            <a:off x="311708" y="744575"/>
            <a:ext cx="8520600" cy="2052600"/>
          </a:xfrm>
          <a:prstGeom prst="rect">
            <a:avLst/>
          </a:prstGeom>
        </p:spPr>
        <p:txBody>
          <a:bodyPr anchorCtr="0" anchor="b" bIns="91425" lIns="91425" rIns="91425" tIns="91425">
            <a:noAutofit/>
          </a:bodyPr>
          <a:lstStyle/>
          <a:p>
            <a:pPr lvl="0">
              <a:spcBef>
                <a:spcPts val="0"/>
              </a:spcBef>
              <a:buNone/>
            </a:pPr>
            <a:r>
              <a:rPr lang="en"/>
              <a:t>Deep Learning</a:t>
            </a:r>
          </a:p>
          <a:p>
            <a:pPr lvl="0">
              <a:spcBef>
                <a:spcPts val="0"/>
              </a:spcBef>
              <a:buNone/>
            </a:pPr>
            <a:r>
              <a:rPr lang="en"/>
              <a:t>Software Packages</a:t>
            </a:r>
          </a:p>
        </p:txBody>
      </p:sp>
      <p:sp>
        <p:nvSpPr>
          <p:cNvPr id="55" name="Shape 55"/>
          <p:cNvSpPr txBox="1"/>
          <p:nvPr>
            <p:ph idx="1" type="subTitle"/>
          </p:nvPr>
        </p:nvSpPr>
        <p:spPr>
          <a:xfrm>
            <a:off x="311700" y="2834125"/>
            <a:ext cx="8520600" cy="792600"/>
          </a:xfrm>
          <a:prstGeom prst="rect">
            <a:avLst/>
          </a:prstGeom>
        </p:spPr>
        <p:txBody>
          <a:bodyPr anchorCtr="0" anchor="t" bIns="91425" lIns="91425" rIns="91425" tIns="91425">
            <a:noAutofit/>
          </a:bodyPr>
          <a:lstStyle/>
          <a:p>
            <a:pPr lvl="0">
              <a:spcBef>
                <a:spcPts val="0"/>
              </a:spcBef>
              <a:buNone/>
            </a:pPr>
            <a:r>
              <a:rPr lang="en">
                <a:solidFill>
                  <a:srgbClr val="FF9900"/>
                </a:solidFill>
              </a:rPr>
              <a:t>TensorFlow</a:t>
            </a:r>
          </a:p>
          <a:p>
            <a:pPr lvl="0">
              <a:spcBef>
                <a:spcPts val="0"/>
              </a:spcBef>
              <a:buNone/>
            </a:pPr>
            <a:r>
              <a:rPr lang="en" sz="1000"/>
              <a:t>https://www.tensorflow.org/</a:t>
            </a:r>
          </a:p>
        </p:txBody>
      </p:sp>
      <p:sp>
        <p:nvSpPr>
          <p:cNvPr id="56" name="Shape 56"/>
          <p:cNvSpPr txBox="1"/>
          <p:nvPr/>
        </p:nvSpPr>
        <p:spPr>
          <a:xfrm>
            <a:off x="3041200" y="4027725"/>
            <a:ext cx="3000000" cy="1067700"/>
          </a:xfrm>
          <a:prstGeom prst="rect">
            <a:avLst/>
          </a:prstGeom>
          <a:noFill/>
          <a:ln>
            <a:noFill/>
          </a:ln>
        </p:spPr>
        <p:txBody>
          <a:bodyPr anchorCtr="0" anchor="ctr" bIns="91425" lIns="91425" rIns="91425" tIns="91425">
            <a:noAutofit/>
          </a:bodyPr>
          <a:lstStyle/>
          <a:p>
            <a:pPr lvl="0" algn="ctr">
              <a:spcBef>
                <a:spcPts val="0"/>
              </a:spcBef>
              <a:buNone/>
            </a:pPr>
            <a:r>
              <a:rPr lang="en">
                <a:solidFill>
                  <a:srgbClr val="666666"/>
                </a:solidFill>
              </a:rPr>
              <a:t>Ohad Shitrit</a:t>
            </a:r>
          </a:p>
          <a:p>
            <a:pPr lvl="0" rtl="0" algn="ctr">
              <a:spcBef>
                <a:spcPts val="0"/>
              </a:spcBef>
              <a:buNone/>
            </a:pPr>
            <a:r>
              <a:rPr lang="en">
                <a:solidFill>
                  <a:srgbClr val="666666"/>
                </a:solidFill>
              </a:rPr>
              <a:t>BGU</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5" name="Shape 125"/>
        <p:cNvGrpSpPr/>
        <p:nvPr/>
      </p:nvGrpSpPr>
      <p:grpSpPr>
        <a:xfrm>
          <a:off x="0" y="0"/>
          <a:ext cx="0" cy="0"/>
          <a:chOff x="0" y="0"/>
          <a:chExt cx="0" cy="0"/>
        </a:xfrm>
      </p:grpSpPr>
      <p:sp>
        <p:nvSpPr>
          <p:cNvPr id="126" name="Shape 126"/>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solidFill>
                  <a:srgbClr val="FF9900"/>
                </a:solidFill>
              </a:rPr>
              <a:t>TensorFlow - Basics</a:t>
            </a:r>
          </a:p>
        </p:txBody>
      </p:sp>
      <p:sp>
        <p:nvSpPr>
          <p:cNvPr id="127" name="Shape 127"/>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rPr b="1" lang="en" sz="2400">
                <a:solidFill>
                  <a:srgbClr val="00FF00"/>
                </a:solidFill>
              </a:rPr>
              <a:t>Tensor</a:t>
            </a:r>
            <a:r>
              <a:rPr lang="en" sz="2400"/>
              <a:t> -</a:t>
            </a:r>
            <a:r>
              <a:rPr lang="en" sz="2400">
                <a:solidFill>
                  <a:srgbClr val="FFFFFF"/>
                </a:solidFill>
              </a:rPr>
              <a:t> Multidimensional array, shape = [N, H, W, C]</a:t>
            </a:r>
          </a:p>
          <a:p>
            <a:pPr lvl="0">
              <a:spcBef>
                <a:spcPts val="0"/>
              </a:spcBef>
              <a:buNone/>
            </a:pPr>
            <a:r>
              <a:rPr lang="en" sz="2400">
                <a:solidFill>
                  <a:srgbClr val="FFFFFF"/>
                </a:solidFill>
              </a:rPr>
              <a:t>N - number of examples (batch)</a:t>
            </a:r>
          </a:p>
          <a:p>
            <a:pPr lvl="0">
              <a:spcBef>
                <a:spcPts val="0"/>
              </a:spcBef>
              <a:buNone/>
            </a:pPr>
            <a:r>
              <a:rPr lang="en" sz="2400">
                <a:solidFill>
                  <a:srgbClr val="FFFFFF"/>
                </a:solidFill>
              </a:rPr>
              <a:t>H - height</a:t>
            </a:r>
          </a:p>
          <a:p>
            <a:pPr lvl="0">
              <a:spcBef>
                <a:spcPts val="0"/>
              </a:spcBef>
              <a:buNone/>
            </a:pPr>
            <a:r>
              <a:rPr lang="en" sz="2400">
                <a:solidFill>
                  <a:srgbClr val="FFFFFF"/>
                </a:solidFill>
              </a:rPr>
              <a:t>W - width</a:t>
            </a:r>
          </a:p>
          <a:p>
            <a:pPr lvl="0">
              <a:spcBef>
                <a:spcPts val="0"/>
              </a:spcBef>
              <a:buNone/>
            </a:pPr>
            <a:r>
              <a:rPr lang="en" sz="2400">
                <a:solidFill>
                  <a:srgbClr val="FFFFFF"/>
                </a:solidFill>
              </a:rPr>
              <a:t>C - Channels (RGB)</a:t>
            </a:r>
          </a:p>
          <a:p>
            <a:pPr lvl="0" algn="ctr">
              <a:spcBef>
                <a:spcPts val="0"/>
              </a:spcBef>
              <a:buNone/>
            </a:pPr>
            <a:r>
              <a:rPr lang="en" sz="2400">
                <a:solidFill>
                  <a:srgbClr val="00FF00"/>
                </a:solidFill>
              </a:rPr>
              <a:t>tf.Variable(tf.zeros([1,10,10,3]))</a:t>
            </a:r>
          </a:p>
          <a:p>
            <a:pPr lvl="0">
              <a:spcBef>
                <a:spcPts val="0"/>
              </a:spcBef>
              <a:buNone/>
            </a:pPr>
            <a:r>
              <a:t/>
            </a:r>
            <a:endParaRPr sz="2400"/>
          </a:p>
          <a:p>
            <a:pPr lvl="0" rtl="0">
              <a:spcBef>
                <a:spcPts val="0"/>
              </a:spcBef>
              <a:buNone/>
            </a:pPr>
            <a:r>
              <a:t/>
            </a:r>
            <a:endParaRPr sz="24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0" st="0"/>
                                            </p:txEl>
                                          </p:spTgt>
                                        </p:tgtEl>
                                        <p:attrNameLst>
                                          <p:attrName>style.visibility</p:attrName>
                                        </p:attrNameLst>
                                      </p:cBhvr>
                                      <p:to>
                                        <p:strVal val="visible"/>
                                      </p:to>
                                    </p:set>
                                    <p:animEffect filter="fade" transition="in">
                                      <p:cBhvr>
                                        <p:cTn dur="1000"/>
                                        <p:tgtEl>
                                          <p:spTgt spid="12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1" st="1"/>
                                            </p:txEl>
                                          </p:spTgt>
                                        </p:tgtEl>
                                        <p:attrNameLst>
                                          <p:attrName>style.visibility</p:attrName>
                                        </p:attrNameLst>
                                      </p:cBhvr>
                                      <p:to>
                                        <p:strVal val="visible"/>
                                      </p:to>
                                    </p:set>
                                    <p:animEffect filter="fade" transition="in">
                                      <p:cBhvr>
                                        <p:cTn dur="1000"/>
                                        <p:tgtEl>
                                          <p:spTgt spid="12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2" st="2"/>
                                            </p:txEl>
                                          </p:spTgt>
                                        </p:tgtEl>
                                        <p:attrNameLst>
                                          <p:attrName>style.visibility</p:attrName>
                                        </p:attrNameLst>
                                      </p:cBhvr>
                                      <p:to>
                                        <p:strVal val="visible"/>
                                      </p:to>
                                    </p:set>
                                    <p:animEffect filter="fade" transition="in">
                                      <p:cBhvr>
                                        <p:cTn dur="1000"/>
                                        <p:tgtEl>
                                          <p:spTgt spid="12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3" st="3"/>
                                            </p:txEl>
                                          </p:spTgt>
                                        </p:tgtEl>
                                        <p:attrNameLst>
                                          <p:attrName>style.visibility</p:attrName>
                                        </p:attrNameLst>
                                      </p:cBhvr>
                                      <p:to>
                                        <p:strVal val="visible"/>
                                      </p:to>
                                    </p:set>
                                    <p:animEffect filter="fade" transition="in">
                                      <p:cBhvr>
                                        <p:cTn dur="1000"/>
                                        <p:tgtEl>
                                          <p:spTgt spid="12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4" st="4"/>
                                            </p:txEl>
                                          </p:spTgt>
                                        </p:tgtEl>
                                        <p:attrNameLst>
                                          <p:attrName>style.visibility</p:attrName>
                                        </p:attrNameLst>
                                      </p:cBhvr>
                                      <p:to>
                                        <p:strVal val="visible"/>
                                      </p:to>
                                    </p:set>
                                    <p:animEffect filter="fade" transition="in">
                                      <p:cBhvr>
                                        <p:cTn dur="1000"/>
                                        <p:tgtEl>
                                          <p:spTgt spid="12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5" st="5"/>
                                            </p:txEl>
                                          </p:spTgt>
                                        </p:tgtEl>
                                        <p:attrNameLst>
                                          <p:attrName>style.visibility</p:attrName>
                                        </p:attrNameLst>
                                      </p:cBhvr>
                                      <p:to>
                                        <p:strVal val="visible"/>
                                      </p:to>
                                    </p:set>
                                    <p:animEffect filter="fade" transition="in">
                                      <p:cBhvr>
                                        <p:cTn dur="1000"/>
                                        <p:tgtEl>
                                          <p:spTgt spid="127">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6" st="6"/>
                                            </p:txEl>
                                          </p:spTgt>
                                        </p:tgtEl>
                                        <p:attrNameLst>
                                          <p:attrName>style.visibility</p:attrName>
                                        </p:attrNameLst>
                                      </p:cBhvr>
                                      <p:to>
                                        <p:strVal val="visible"/>
                                      </p:to>
                                    </p:set>
                                    <p:animEffect filter="fade" transition="in">
                                      <p:cBhvr>
                                        <p:cTn dur="1000"/>
                                        <p:tgtEl>
                                          <p:spTgt spid="127">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7" st="7"/>
                                            </p:txEl>
                                          </p:spTgt>
                                        </p:tgtEl>
                                        <p:attrNameLst>
                                          <p:attrName>style.visibility</p:attrName>
                                        </p:attrNameLst>
                                      </p:cBhvr>
                                      <p:to>
                                        <p:strVal val="visible"/>
                                      </p:to>
                                    </p:set>
                                    <p:animEffect filter="fade" transition="in">
                                      <p:cBhvr>
                                        <p:cTn dur="1000"/>
                                        <p:tgtEl>
                                          <p:spTgt spid="127">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1" name="Shape 131"/>
        <p:cNvGrpSpPr/>
        <p:nvPr/>
      </p:nvGrpSpPr>
      <p:grpSpPr>
        <a:xfrm>
          <a:off x="0" y="0"/>
          <a:ext cx="0" cy="0"/>
          <a:chOff x="0" y="0"/>
          <a:chExt cx="0" cy="0"/>
        </a:xfrm>
      </p:grpSpPr>
      <p:sp>
        <p:nvSpPr>
          <p:cNvPr id="132" name="Shape 132"/>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solidFill>
                  <a:srgbClr val="FF9900"/>
                </a:solidFill>
              </a:rPr>
              <a:t>TensorFlow - Basics</a:t>
            </a:r>
          </a:p>
        </p:txBody>
      </p:sp>
      <p:sp>
        <p:nvSpPr>
          <p:cNvPr id="133" name="Shape 133"/>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spcBef>
                <a:spcPts val="0"/>
              </a:spcBef>
              <a:buNone/>
            </a:pPr>
            <a:r>
              <a:rPr lang="en" sz="2400">
                <a:solidFill>
                  <a:srgbClr val="FFFFFF"/>
                </a:solidFill>
              </a:rPr>
              <a:t>Represent computations as graphs</a:t>
            </a:r>
          </a:p>
          <a:p>
            <a:pPr indent="-381000" lvl="0" marL="457200" rtl="0">
              <a:spcBef>
                <a:spcPts val="0"/>
              </a:spcBef>
              <a:buClr>
                <a:srgbClr val="FFFFFF"/>
              </a:buClr>
              <a:buSzPct val="100000"/>
              <a:buChar char="●"/>
            </a:pPr>
            <a:r>
              <a:rPr lang="en" sz="2400">
                <a:solidFill>
                  <a:srgbClr val="FFFFFF"/>
                </a:solidFill>
              </a:rPr>
              <a:t>Node=ops (operations)</a:t>
            </a:r>
          </a:p>
          <a:p>
            <a:pPr indent="-381000" lvl="0" marL="457200" rtl="0">
              <a:spcBef>
                <a:spcPts val="0"/>
              </a:spcBef>
              <a:buClr>
                <a:srgbClr val="FFFFFF"/>
              </a:buClr>
              <a:buSzPct val="100000"/>
              <a:buChar char="●"/>
            </a:pPr>
            <a:r>
              <a:rPr lang="en" sz="2400">
                <a:solidFill>
                  <a:srgbClr val="FFFFFF"/>
                </a:solidFill>
              </a:rPr>
              <a:t>Build a graph - symbolic</a:t>
            </a:r>
          </a:p>
          <a:p>
            <a:pPr indent="-381000" lvl="0" marL="457200" rtl="0">
              <a:spcBef>
                <a:spcPts val="0"/>
              </a:spcBef>
              <a:buClr>
                <a:srgbClr val="FFFFFF"/>
              </a:buClr>
              <a:buSzPct val="100000"/>
              <a:buChar char="●"/>
            </a:pPr>
            <a:r>
              <a:rPr lang="en" sz="2400">
                <a:solidFill>
                  <a:srgbClr val="FFFFFF"/>
                </a:solidFill>
              </a:rPr>
              <a:t>Define inputs (placeholders) and outputs</a:t>
            </a:r>
          </a:p>
          <a:p>
            <a:pPr indent="-381000" lvl="0" marL="457200" rtl="0">
              <a:spcBef>
                <a:spcPts val="0"/>
              </a:spcBef>
              <a:buClr>
                <a:srgbClr val="FFFFFF"/>
              </a:buClr>
              <a:buSzPct val="100000"/>
              <a:buChar char="●"/>
            </a:pPr>
            <a:r>
              <a:rPr lang="en" sz="2400">
                <a:solidFill>
                  <a:srgbClr val="FFFFFF"/>
                </a:solidFill>
              </a:rPr>
              <a:t>Lunch the graph in a session</a:t>
            </a:r>
          </a:p>
          <a:p>
            <a:pPr indent="-381000" lvl="0" marL="457200" rtl="0">
              <a:spcBef>
                <a:spcPts val="0"/>
              </a:spcBef>
              <a:buClr>
                <a:srgbClr val="FFFFFF"/>
              </a:buClr>
              <a:buSzPct val="100000"/>
              <a:buChar char="●"/>
            </a:pPr>
            <a:r>
              <a:rPr lang="en" sz="2400">
                <a:solidFill>
                  <a:srgbClr val="FFFFFF"/>
                </a:solidFill>
              </a:rPr>
              <a:t>Session - place graph onto devices (cpu, gpu), provides methods to execute them (SGD)</a:t>
            </a:r>
          </a:p>
          <a:p>
            <a:pPr indent="-381000" lvl="0" marL="457200" rtl="0">
              <a:spcBef>
                <a:spcPts val="0"/>
              </a:spcBef>
              <a:buClr>
                <a:srgbClr val="FFFFFF"/>
              </a:buClr>
              <a:buSzPct val="100000"/>
              <a:buChar char="●"/>
            </a:pPr>
            <a:r>
              <a:rPr lang="en" sz="2400">
                <a:solidFill>
                  <a:srgbClr val="FFFFFF"/>
                </a:solidFill>
              </a:rPr>
              <a:t>Return Tensor/Numpy arrays</a:t>
            </a:r>
          </a:p>
          <a:p>
            <a:pPr indent="-381000" lvl="8" marL="4114800" rtl="0">
              <a:spcBef>
                <a:spcPts val="0"/>
              </a:spcBef>
              <a:buClr>
                <a:srgbClr val="FFFFFF"/>
              </a:buClr>
              <a:buSzPct val="100000"/>
              <a:buChar char="■"/>
            </a:pPr>
            <a:r>
              <a:rPr lang="en" sz="2400">
                <a:solidFill>
                  <a:srgbClr val="FFFFFF"/>
                </a:solidFill>
              </a:rPr>
              <a:t>Graph Example</a:t>
            </a:r>
          </a:p>
        </p:txBody>
      </p:sp>
      <p:sp>
        <p:nvSpPr>
          <p:cNvPr id="134" name="Shape 134"/>
          <p:cNvSpPr/>
          <p:nvPr/>
        </p:nvSpPr>
        <p:spPr>
          <a:xfrm>
            <a:off x="5667375" y="1884600"/>
            <a:ext cx="1592100" cy="401400"/>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en">
                <a:solidFill>
                  <a:srgbClr val="FFFFFF"/>
                </a:solidFill>
              </a:rPr>
              <a:t>Add</a:t>
            </a:r>
          </a:p>
        </p:txBody>
      </p:sp>
      <p:sp>
        <p:nvSpPr>
          <p:cNvPr id="135" name="Shape 135"/>
          <p:cNvSpPr/>
          <p:nvPr/>
        </p:nvSpPr>
        <p:spPr>
          <a:xfrm>
            <a:off x="4891750" y="1796125"/>
            <a:ext cx="653100" cy="2451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spcBef>
                <a:spcPts val="0"/>
              </a:spcBef>
              <a:buNone/>
            </a:pPr>
            <a:r>
              <a:rPr lang="en">
                <a:solidFill>
                  <a:srgbClr val="FFFFFF"/>
                </a:solidFill>
              </a:rPr>
              <a:t>T1</a:t>
            </a:r>
          </a:p>
        </p:txBody>
      </p:sp>
      <p:sp>
        <p:nvSpPr>
          <p:cNvPr id="136" name="Shape 136"/>
          <p:cNvSpPr/>
          <p:nvPr/>
        </p:nvSpPr>
        <p:spPr>
          <a:xfrm>
            <a:off x="4908100" y="2117275"/>
            <a:ext cx="653100" cy="2448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spcBef>
                <a:spcPts val="0"/>
              </a:spcBef>
              <a:buNone/>
            </a:pPr>
            <a:r>
              <a:rPr lang="en">
                <a:solidFill>
                  <a:srgbClr val="F3F3F3"/>
                </a:solidFill>
              </a:rPr>
              <a:t>T2</a:t>
            </a:r>
          </a:p>
        </p:txBody>
      </p:sp>
      <p:sp>
        <p:nvSpPr>
          <p:cNvPr id="137" name="Shape 137"/>
          <p:cNvSpPr/>
          <p:nvPr/>
        </p:nvSpPr>
        <p:spPr>
          <a:xfrm>
            <a:off x="7366875" y="1962750"/>
            <a:ext cx="653100" cy="2451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spcBef>
                <a:spcPts val="0"/>
              </a:spcBef>
              <a:buNone/>
            </a:pPr>
            <a:r>
              <a:rPr lang="en">
                <a:solidFill>
                  <a:srgbClr val="FFFFFF"/>
                </a:solidFill>
              </a:rPr>
              <a:t>T3</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3">
                                            <p:txEl>
                                              <p:pRg end="0" st="0"/>
                                            </p:txEl>
                                          </p:spTgt>
                                        </p:tgtEl>
                                        <p:attrNameLst>
                                          <p:attrName>style.visibility</p:attrName>
                                        </p:attrNameLst>
                                      </p:cBhvr>
                                      <p:to>
                                        <p:strVal val="visible"/>
                                      </p:to>
                                    </p:set>
                                    <p:animEffect filter="fade" transition="in">
                                      <p:cBhvr>
                                        <p:cTn dur="1000"/>
                                        <p:tgtEl>
                                          <p:spTgt spid="13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3">
                                            <p:txEl>
                                              <p:pRg end="1" st="1"/>
                                            </p:txEl>
                                          </p:spTgt>
                                        </p:tgtEl>
                                        <p:attrNameLst>
                                          <p:attrName>style.visibility</p:attrName>
                                        </p:attrNameLst>
                                      </p:cBhvr>
                                      <p:to>
                                        <p:strVal val="visible"/>
                                      </p:to>
                                    </p:set>
                                    <p:animEffect filter="fade" transition="in">
                                      <p:cBhvr>
                                        <p:cTn dur="1000"/>
                                        <p:tgtEl>
                                          <p:spTgt spid="13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3">
                                            <p:txEl>
                                              <p:pRg end="2" st="2"/>
                                            </p:txEl>
                                          </p:spTgt>
                                        </p:tgtEl>
                                        <p:attrNameLst>
                                          <p:attrName>style.visibility</p:attrName>
                                        </p:attrNameLst>
                                      </p:cBhvr>
                                      <p:to>
                                        <p:strVal val="visible"/>
                                      </p:to>
                                    </p:set>
                                    <p:animEffect filter="fade" transition="in">
                                      <p:cBhvr>
                                        <p:cTn dur="1000"/>
                                        <p:tgtEl>
                                          <p:spTgt spid="13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3">
                                            <p:txEl>
                                              <p:pRg end="3" st="3"/>
                                            </p:txEl>
                                          </p:spTgt>
                                        </p:tgtEl>
                                        <p:attrNameLst>
                                          <p:attrName>style.visibility</p:attrName>
                                        </p:attrNameLst>
                                      </p:cBhvr>
                                      <p:to>
                                        <p:strVal val="visible"/>
                                      </p:to>
                                    </p:set>
                                    <p:animEffect filter="fade" transition="in">
                                      <p:cBhvr>
                                        <p:cTn dur="1000"/>
                                        <p:tgtEl>
                                          <p:spTgt spid="13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3">
                                            <p:txEl>
                                              <p:pRg end="4" st="4"/>
                                            </p:txEl>
                                          </p:spTgt>
                                        </p:tgtEl>
                                        <p:attrNameLst>
                                          <p:attrName>style.visibility</p:attrName>
                                        </p:attrNameLst>
                                      </p:cBhvr>
                                      <p:to>
                                        <p:strVal val="visible"/>
                                      </p:to>
                                    </p:set>
                                    <p:animEffect filter="fade" transition="in">
                                      <p:cBhvr>
                                        <p:cTn dur="1000"/>
                                        <p:tgtEl>
                                          <p:spTgt spid="13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3">
                                            <p:txEl>
                                              <p:pRg end="5" st="5"/>
                                            </p:txEl>
                                          </p:spTgt>
                                        </p:tgtEl>
                                        <p:attrNameLst>
                                          <p:attrName>style.visibility</p:attrName>
                                        </p:attrNameLst>
                                      </p:cBhvr>
                                      <p:to>
                                        <p:strVal val="visible"/>
                                      </p:to>
                                    </p:set>
                                    <p:animEffect filter="fade" transition="in">
                                      <p:cBhvr>
                                        <p:cTn dur="1000"/>
                                        <p:tgtEl>
                                          <p:spTgt spid="133">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3">
                                            <p:txEl>
                                              <p:pRg end="6" st="6"/>
                                            </p:txEl>
                                          </p:spTgt>
                                        </p:tgtEl>
                                        <p:attrNameLst>
                                          <p:attrName>style.visibility</p:attrName>
                                        </p:attrNameLst>
                                      </p:cBhvr>
                                      <p:to>
                                        <p:strVal val="visible"/>
                                      </p:to>
                                    </p:set>
                                    <p:animEffect filter="fade" transition="in">
                                      <p:cBhvr>
                                        <p:cTn dur="1000"/>
                                        <p:tgtEl>
                                          <p:spTgt spid="133">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3">
                                            <p:txEl>
                                              <p:pRg end="7" st="7"/>
                                            </p:txEl>
                                          </p:spTgt>
                                        </p:tgtEl>
                                        <p:attrNameLst>
                                          <p:attrName>style.visibility</p:attrName>
                                        </p:attrNameLst>
                                      </p:cBhvr>
                                      <p:to>
                                        <p:strVal val="visible"/>
                                      </p:to>
                                    </p:set>
                                    <p:animEffect filter="fade" transition="in">
                                      <p:cBhvr>
                                        <p:cTn dur="1000"/>
                                        <p:tgtEl>
                                          <p:spTgt spid="133">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4"/>
                                        </p:tgtEl>
                                        <p:attrNameLst>
                                          <p:attrName>style.visibility</p:attrName>
                                        </p:attrNameLst>
                                      </p:cBhvr>
                                      <p:to>
                                        <p:strVal val="visible"/>
                                      </p:to>
                                    </p:set>
                                    <p:animEffect filter="fade" transition="in">
                                      <p:cBhvr>
                                        <p:cTn dur="1000"/>
                                        <p:tgtEl>
                                          <p:spTgt spid="134"/>
                                        </p:tgtEl>
                                      </p:cBhvr>
                                    </p:animEffect>
                                  </p:childTnLst>
                                </p:cTn>
                              </p:par>
                              <p:par>
                                <p:cTn fill="hold" nodeType="withEffect" presetClass="entr" presetID="10" presetSubtype="0">
                                  <p:stCondLst>
                                    <p:cond delay="0"/>
                                  </p:stCondLst>
                                  <p:childTnLst>
                                    <p:set>
                                      <p:cBhvr>
                                        <p:cTn dur="1" fill="hold">
                                          <p:stCondLst>
                                            <p:cond delay="0"/>
                                          </p:stCondLst>
                                        </p:cTn>
                                        <p:tgtEl>
                                          <p:spTgt spid="135"/>
                                        </p:tgtEl>
                                        <p:attrNameLst>
                                          <p:attrName>style.visibility</p:attrName>
                                        </p:attrNameLst>
                                      </p:cBhvr>
                                      <p:to>
                                        <p:strVal val="visible"/>
                                      </p:to>
                                    </p:set>
                                    <p:animEffect filter="fade" transition="in">
                                      <p:cBhvr>
                                        <p:cTn dur="1000"/>
                                        <p:tgtEl>
                                          <p:spTgt spid="135"/>
                                        </p:tgtEl>
                                      </p:cBhvr>
                                    </p:animEffect>
                                  </p:childTnLst>
                                </p:cTn>
                              </p:par>
                              <p:par>
                                <p:cTn fill="hold" nodeType="withEffect" presetClass="entr" presetID="10" presetSubtype="0">
                                  <p:stCondLst>
                                    <p:cond delay="0"/>
                                  </p:stCondLst>
                                  <p:childTnLst>
                                    <p:set>
                                      <p:cBhvr>
                                        <p:cTn dur="1" fill="hold">
                                          <p:stCondLst>
                                            <p:cond delay="0"/>
                                          </p:stCondLst>
                                        </p:cTn>
                                        <p:tgtEl>
                                          <p:spTgt spid="136"/>
                                        </p:tgtEl>
                                        <p:attrNameLst>
                                          <p:attrName>style.visibility</p:attrName>
                                        </p:attrNameLst>
                                      </p:cBhvr>
                                      <p:to>
                                        <p:strVal val="visible"/>
                                      </p:to>
                                    </p:set>
                                    <p:animEffect filter="fade" transition="in">
                                      <p:cBhvr>
                                        <p:cTn dur="1000"/>
                                        <p:tgtEl>
                                          <p:spTgt spid="136"/>
                                        </p:tgtEl>
                                      </p:cBhvr>
                                    </p:animEffect>
                                  </p:childTnLst>
                                </p:cTn>
                              </p:par>
                              <p:par>
                                <p:cTn fill="hold" nodeType="withEffect" presetClass="entr" presetID="10" presetSubtype="0">
                                  <p:stCondLst>
                                    <p:cond delay="0"/>
                                  </p:stCondLst>
                                  <p:childTnLst>
                                    <p:set>
                                      <p:cBhvr>
                                        <p:cTn dur="1" fill="hold">
                                          <p:stCondLst>
                                            <p:cond delay="0"/>
                                          </p:stCondLst>
                                        </p:cTn>
                                        <p:tgtEl>
                                          <p:spTgt spid="137"/>
                                        </p:tgtEl>
                                        <p:attrNameLst>
                                          <p:attrName>style.visibility</p:attrName>
                                        </p:attrNameLst>
                                      </p:cBhvr>
                                      <p:to>
                                        <p:strVal val="visible"/>
                                      </p:to>
                                    </p:set>
                                    <p:animEffect filter="fade" transition="in">
                                      <p:cBhvr>
                                        <p:cTn dur="1000"/>
                                        <p:tgtEl>
                                          <p:spTgt spid="13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1" name="Shape 141"/>
        <p:cNvGrpSpPr/>
        <p:nvPr/>
      </p:nvGrpSpPr>
      <p:grpSpPr>
        <a:xfrm>
          <a:off x="0" y="0"/>
          <a:ext cx="0" cy="0"/>
          <a:chOff x="0" y="0"/>
          <a:chExt cx="0" cy="0"/>
        </a:xfrm>
      </p:grpSpPr>
      <p:sp>
        <p:nvSpPr>
          <p:cNvPr id="142" name="Shape 142"/>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solidFill>
                  <a:srgbClr val="FF9900"/>
                </a:solidFill>
              </a:rPr>
              <a:t>TensorFlow - Loss</a:t>
            </a:r>
          </a:p>
        </p:txBody>
      </p:sp>
      <p:sp>
        <p:nvSpPr>
          <p:cNvPr id="143" name="Shape 143"/>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381000" lvl="0" marL="457200" rtl="0">
              <a:spcBef>
                <a:spcPts val="0"/>
              </a:spcBef>
              <a:buClr>
                <a:srgbClr val="FFFFFF"/>
              </a:buClr>
              <a:buSzPct val="100000"/>
              <a:buChar char="●"/>
            </a:pPr>
            <a:r>
              <a:rPr lang="en" sz="2400">
                <a:solidFill>
                  <a:srgbClr val="FFFFFF"/>
                </a:solidFill>
              </a:rPr>
              <a:t>Define the “Loss” function:</a:t>
            </a:r>
          </a:p>
          <a:p>
            <a:pPr indent="457200" lvl="0" rtl="0">
              <a:spcBef>
                <a:spcPts val="0"/>
              </a:spcBef>
              <a:spcAft>
                <a:spcPts val="0"/>
              </a:spcAft>
              <a:buNone/>
            </a:pPr>
            <a:r>
              <a:rPr lang="en" sz="1200">
                <a:solidFill>
                  <a:srgbClr val="000000"/>
                </a:solidFill>
                <a:highlight>
                  <a:srgbClr val="FAFAFA"/>
                </a:highlight>
                <a:latin typeface="Source Code Pro"/>
                <a:ea typeface="Source Code Pro"/>
                <a:cs typeface="Source Code Pro"/>
                <a:sym typeface="Source Code Pro"/>
              </a:rPr>
              <a:t>loss = tf.reduce_mean(tf.square(y - y_data))</a:t>
            </a:r>
            <a:br>
              <a:rPr lang="en" sz="1200">
                <a:solidFill>
                  <a:srgbClr val="000000"/>
                </a:solidFill>
                <a:highlight>
                  <a:srgbClr val="FAFAFA"/>
                </a:highlight>
                <a:latin typeface="Source Code Pro"/>
                <a:ea typeface="Source Code Pro"/>
                <a:cs typeface="Source Code Pro"/>
                <a:sym typeface="Source Code Pro"/>
              </a:rPr>
            </a:br>
            <a:r>
              <a:rPr lang="en" sz="1200">
                <a:solidFill>
                  <a:srgbClr val="000000"/>
                </a:solidFill>
                <a:highlight>
                  <a:srgbClr val="FAFAFA"/>
                </a:highlight>
                <a:latin typeface="Source Code Pro"/>
                <a:ea typeface="Source Code Pro"/>
                <a:cs typeface="Source Code Pro"/>
                <a:sym typeface="Source Code Pro"/>
              </a:rPr>
              <a:t>	optimizer = tf.train.GradientDescentOptimizer(0.5)</a:t>
            </a:r>
            <a:br>
              <a:rPr lang="en" sz="1200">
                <a:solidFill>
                  <a:srgbClr val="000000"/>
                </a:solidFill>
                <a:highlight>
                  <a:srgbClr val="FAFAFA"/>
                </a:highlight>
                <a:latin typeface="Source Code Pro"/>
                <a:ea typeface="Source Code Pro"/>
                <a:cs typeface="Source Code Pro"/>
                <a:sym typeface="Source Code Pro"/>
              </a:rPr>
            </a:br>
            <a:r>
              <a:rPr lang="en" sz="1200">
                <a:solidFill>
                  <a:srgbClr val="000000"/>
                </a:solidFill>
                <a:highlight>
                  <a:srgbClr val="FAFAFA"/>
                </a:highlight>
                <a:latin typeface="Source Code Pro"/>
                <a:ea typeface="Source Code Pro"/>
                <a:cs typeface="Source Code Pro"/>
                <a:sym typeface="Source Code Pro"/>
              </a:rPr>
              <a:t>	train = optimizer.minimize(loss)</a:t>
            </a:r>
          </a:p>
          <a:p>
            <a:pPr lvl="0" rtl="0">
              <a:spcBef>
                <a:spcPts val="0"/>
              </a:spcBef>
              <a:buNone/>
            </a:pPr>
            <a:r>
              <a:t/>
            </a:r>
            <a:endParaRPr sz="2400"/>
          </a:p>
          <a:p>
            <a:pPr indent="-381000" lvl="0" marL="457200" rtl="0">
              <a:spcBef>
                <a:spcPts val="0"/>
              </a:spcBef>
              <a:buClr>
                <a:srgbClr val="FFFFFF"/>
              </a:buClr>
              <a:buSzPct val="100000"/>
              <a:buChar char="●"/>
            </a:pPr>
            <a:r>
              <a:rPr lang="en" sz="2400">
                <a:solidFill>
                  <a:srgbClr val="FFFFFF"/>
                </a:solidFill>
              </a:rPr>
              <a:t>It’s all symbolic, not need to provides any analytical derivative (for backprop)</a:t>
            </a:r>
          </a:p>
          <a:p>
            <a:pPr lvl="0" rtl="0">
              <a:spcBef>
                <a:spcPts val="0"/>
              </a:spcBef>
              <a:buNone/>
            </a:pPr>
            <a:r>
              <a:t/>
            </a:r>
            <a:endParaRPr sz="24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
                                            <p:txEl>
                                              <p:pRg end="0" st="0"/>
                                            </p:txEl>
                                          </p:spTgt>
                                        </p:tgtEl>
                                        <p:attrNameLst>
                                          <p:attrName>style.visibility</p:attrName>
                                        </p:attrNameLst>
                                      </p:cBhvr>
                                      <p:to>
                                        <p:strVal val="visible"/>
                                      </p:to>
                                    </p:set>
                                    <p:animEffect filter="fade" transition="in">
                                      <p:cBhvr>
                                        <p:cTn dur="1000"/>
                                        <p:tgtEl>
                                          <p:spTgt spid="14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
                                            <p:txEl>
                                              <p:pRg end="1" st="1"/>
                                            </p:txEl>
                                          </p:spTgt>
                                        </p:tgtEl>
                                        <p:attrNameLst>
                                          <p:attrName>style.visibility</p:attrName>
                                        </p:attrNameLst>
                                      </p:cBhvr>
                                      <p:to>
                                        <p:strVal val="visible"/>
                                      </p:to>
                                    </p:set>
                                    <p:animEffect filter="fade" transition="in">
                                      <p:cBhvr>
                                        <p:cTn dur="1000"/>
                                        <p:tgtEl>
                                          <p:spTgt spid="14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
                                            <p:txEl>
                                              <p:pRg end="2" st="2"/>
                                            </p:txEl>
                                          </p:spTgt>
                                        </p:tgtEl>
                                        <p:attrNameLst>
                                          <p:attrName>style.visibility</p:attrName>
                                        </p:attrNameLst>
                                      </p:cBhvr>
                                      <p:to>
                                        <p:strVal val="visible"/>
                                      </p:to>
                                    </p:set>
                                    <p:animEffect filter="fade" transition="in">
                                      <p:cBhvr>
                                        <p:cTn dur="1000"/>
                                        <p:tgtEl>
                                          <p:spTgt spid="14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
                                            <p:txEl>
                                              <p:pRg end="3" st="3"/>
                                            </p:txEl>
                                          </p:spTgt>
                                        </p:tgtEl>
                                        <p:attrNameLst>
                                          <p:attrName>style.visibility</p:attrName>
                                        </p:attrNameLst>
                                      </p:cBhvr>
                                      <p:to>
                                        <p:strVal val="visible"/>
                                      </p:to>
                                    </p:set>
                                    <p:animEffect filter="fade" transition="in">
                                      <p:cBhvr>
                                        <p:cTn dur="1000"/>
                                        <p:tgtEl>
                                          <p:spTgt spid="14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
                                            <p:txEl>
                                              <p:pRg end="4" st="4"/>
                                            </p:txEl>
                                          </p:spTgt>
                                        </p:tgtEl>
                                        <p:attrNameLst>
                                          <p:attrName>style.visibility</p:attrName>
                                        </p:attrNameLst>
                                      </p:cBhvr>
                                      <p:to>
                                        <p:strVal val="visible"/>
                                      </p:to>
                                    </p:set>
                                    <p:animEffect filter="fade" transition="in">
                                      <p:cBhvr>
                                        <p:cTn dur="1000"/>
                                        <p:tgtEl>
                                          <p:spTgt spid="143">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7" name="Shape 147"/>
        <p:cNvGrpSpPr/>
        <p:nvPr/>
      </p:nvGrpSpPr>
      <p:grpSpPr>
        <a:xfrm>
          <a:off x="0" y="0"/>
          <a:ext cx="0" cy="0"/>
          <a:chOff x="0" y="0"/>
          <a:chExt cx="0" cy="0"/>
        </a:xfrm>
      </p:grpSpPr>
      <p:sp>
        <p:nvSpPr>
          <p:cNvPr id="148" name="Shape 148"/>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solidFill>
                  <a:srgbClr val="FF9900"/>
                </a:solidFill>
              </a:rPr>
              <a:t>TensorFlow - Training</a:t>
            </a:r>
          </a:p>
        </p:txBody>
      </p:sp>
      <p:sp>
        <p:nvSpPr>
          <p:cNvPr id="149" name="Shape 149"/>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457200" lvl="0" rtl="0">
              <a:spcBef>
                <a:spcPts val="0"/>
              </a:spcBef>
              <a:spcAft>
                <a:spcPts val="0"/>
              </a:spcAft>
              <a:buNone/>
            </a:pPr>
            <a:r>
              <a:rPr lang="en" sz="2400">
                <a:solidFill>
                  <a:srgbClr val="FFFFFF"/>
                </a:solidFill>
              </a:rPr>
              <a:t>Once the graph is ready, run it with a session:</a:t>
            </a:r>
          </a:p>
          <a:p>
            <a:pPr indent="0" lvl="0" marL="0" rtl="0">
              <a:spcBef>
                <a:spcPts val="0"/>
              </a:spcBef>
              <a:spcAft>
                <a:spcPts val="0"/>
              </a:spcAft>
              <a:buNone/>
            </a:pPr>
            <a:r>
              <a:t/>
            </a:r>
            <a:endParaRPr sz="1200">
              <a:solidFill>
                <a:srgbClr val="000000"/>
              </a:solidFill>
              <a:highlight>
                <a:srgbClr val="FAFAFA"/>
              </a:highlight>
              <a:latin typeface="Source Code Pro"/>
              <a:ea typeface="Source Code Pro"/>
              <a:cs typeface="Source Code Pro"/>
              <a:sym typeface="Source Code Pro"/>
            </a:endParaRPr>
          </a:p>
          <a:p>
            <a:pPr indent="457200" lvl="0" rtl="0">
              <a:spcBef>
                <a:spcPts val="0"/>
              </a:spcBef>
              <a:spcAft>
                <a:spcPts val="0"/>
              </a:spcAft>
              <a:buNone/>
            </a:pPr>
            <a:r>
              <a:rPr lang="en" sz="1200">
                <a:solidFill>
                  <a:srgbClr val="000000"/>
                </a:solidFill>
                <a:highlight>
                  <a:srgbClr val="FAFAFA"/>
                </a:highlight>
                <a:latin typeface="Source Code Pro"/>
                <a:ea typeface="Source Code Pro"/>
                <a:cs typeface="Source Code Pro"/>
                <a:sym typeface="Source Code Pro"/>
              </a:rPr>
              <a:t># Before starting, initialize the variables.  We will 'run' this first.</a:t>
            </a:r>
          </a:p>
          <a:p>
            <a:pPr indent="457200" lvl="0" rtl="0">
              <a:spcBef>
                <a:spcPts val="0"/>
              </a:spcBef>
              <a:spcAft>
                <a:spcPts val="0"/>
              </a:spcAft>
              <a:buNone/>
            </a:pPr>
            <a:r>
              <a:rPr lang="en" sz="1200">
                <a:solidFill>
                  <a:srgbClr val="000000"/>
                </a:solidFill>
                <a:highlight>
                  <a:srgbClr val="FAFAFA"/>
                </a:highlight>
                <a:latin typeface="Source Code Pro"/>
                <a:ea typeface="Source Code Pro"/>
                <a:cs typeface="Source Code Pro"/>
                <a:sym typeface="Source Code Pro"/>
              </a:rPr>
              <a:t>init = tf.initialize_all_variables()</a:t>
            </a:r>
          </a:p>
          <a:p>
            <a:pPr indent="457200" lvl="0" rtl="0">
              <a:spcBef>
                <a:spcPts val="0"/>
              </a:spcBef>
              <a:spcAft>
                <a:spcPts val="0"/>
              </a:spcAft>
              <a:buNone/>
            </a:pPr>
            <a:r>
              <a:t/>
            </a:r>
            <a:endParaRPr sz="1200">
              <a:solidFill>
                <a:srgbClr val="000000"/>
              </a:solidFill>
              <a:highlight>
                <a:srgbClr val="FAFAFA"/>
              </a:highlight>
              <a:latin typeface="Source Code Pro"/>
              <a:ea typeface="Source Code Pro"/>
              <a:cs typeface="Source Code Pro"/>
              <a:sym typeface="Source Code Pro"/>
            </a:endParaRPr>
          </a:p>
          <a:p>
            <a:pPr indent="457200" lvl="0" rtl="0">
              <a:spcBef>
                <a:spcPts val="0"/>
              </a:spcBef>
              <a:spcAft>
                <a:spcPts val="0"/>
              </a:spcAft>
              <a:buNone/>
            </a:pPr>
            <a:r>
              <a:rPr lang="en" sz="1200">
                <a:solidFill>
                  <a:srgbClr val="000000"/>
                </a:solidFill>
                <a:highlight>
                  <a:srgbClr val="FAFAFA"/>
                </a:highlight>
                <a:latin typeface="Source Code Pro"/>
                <a:ea typeface="Source Code Pro"/>
                <a:cs typeface="Source Code Pro"/>
                <a:sym typeface="Source Code Pro"/>
              </a:rPr>
              <a:t># Launch the graph.</a:t>
            </a:r>
          </a:p>
          <a:p>
            <a:pPr indent="457200" lvl="0" rtl="0">
              <a:spcBef>
                <a:spcPts val="0"/>
              </a:spcBef>
              <a:spcAft>
                <a:spcPts val="0"/>
              </a:spcAft>
              <a:buNone/>
            </a:pPr>
            <a:r>
              <a:rPr lang="en" sz="1200">
                <a:solidFill>
                  <a:srgbClr val="000000"/>
                </a:solidFill>
                <a:highlight>
                  <a:srgbClr val="FAFAFA"/>
                </a:highlight>
                <a:latin typeface="Source Code Pro"/>
                <a:ea typeface="Source Code Pro"/>
                <a:cs typeface="Source Code Pro"/>
                <a:sym typeface="Source Code Pro"/>
              </a:rPr>
              <a:t>sess = tf.Session()</a:t>
            </a:r>
          </a:p>
          <a:p>
            <a:pPr indent="457200" lvl="0" rtl="0">
              <a:spcBef>
                <a:spcPts val="0"/>
              </a:spcBef>
              <a:spcAft>
                <a:spcPts val="0"/>
              </a:spcAft>
              <a:buNone/>
            </a:pPr>
            <a:r>
              <a:rPr lang="en" sz="1200">
                <a:solidFill>
                  <a:srgbClr val="000000"/>
                </a:solidFill>
                <a:highlight>
                  <a:srgbClr val="FAFAFA"/>
                </a:highlight>
                <a:latin typeface="Source Code Pro"/>
                <a:ea typeface="Source Code Pro"/>
                <a:cs typeface="Source Code Pro"/>
                <a:sym typeface="Source Code Pro"/>
              </a:rPr>
              <a:t>sess.run(init)</a:t>
            </a:r>
          </a:p>
          <a:p>
            <a:pPr indent="457200" lvl="0" rtl="0">
              <a:spcBef>
                <a:spcPts val="0"/>
              </a:spcBef>
              <a:spcAft>
                <a:spcPts val="0"/>
              </a:spcAft>
              <a:buNone/>
            </a:pPr>
            <a:r>
              <a:t/>
            </a:r>
            <a:endParaRPr sz="1200">
              <a:solidFill>
                <a:srgbClr val="000000"/>
              </a:solidFill>
              <a:highlight>
                <a:srgbClr val="FAFAFA"/>
              </a:highlight>
              <a:latin typeface="Source Code Pro"/>
              <a:ea typeface="Source Code Pro"/>
              <a:cs typeface="Source Code Pro"/>
              <a:sym typeface="Source Code Pro"/>
            </a:endParaRPr>
          </a:p>
          <a:p>
            <a:pPr indent="457200" lvl="0" rtl="0">
              <a:spcBef>
                <a:spcPts val="0"/>
              </a:spcBef>
              <a:spcAft>
                <a:spcPts val="0"/>
              </a:spcAft>
              <a:buNone/>
            </a:pPr>
            <a:r>
              <a:rPr lang="en" sz="1200">
                <a:solidFill>
                  <a:srgbClr val="000000"/>
                </a:solidFill>
                <a:highlight>
                  <a:srgbClr val="FAFAFA"/>
                </a:highlight>
                <a:latin typeface="Source Code Pro"/>
                <a:ea typeface="Source Code Pro"/>
                <a:cs typeface="Source Code Pro"/>
                <a:sym typeface="Source Code Pro"/>
              </a:rPr>
              <a:t># Fit the model.</a:t>
            </a:r>
          </a:p>
          <a:p>
            <a:pPr indent="457200" lvl="0" rtl="0">
              <a:spcBef>
                <a:spcPts val="0"/>
              </a:spcBef>
              <a:spcAft>
                <a:spcPts val="0"/>
              </a:spcAft>
              <a:buNone/>
            </a:pPr>
            <a:r>
              <a:rPr lang="en" sz="1200">
                <a:solidFill>
                  <a:srgbClr val="000000"/>
                </a:solidFill>
                <a:highlight>
                  <a:srgbClr val="FAFAFA"/>
                </a:highlight>
                <a:latin typeface="Source Code Pro"/>
                <a:ea typeface="Source Code Pro"/>
                <a:cs typeface="Source Code Pro"/>
                <a:sym typeface="Source Code Pro"/>
              </a:rPr>
              <a:t>for step in range(201):</a:t>
            </a:r>
          </a:p>
          <a:p>
            <a:pPr indent="457200" lvl="0" rtl="0">
              <a:spcBef>
                <a:spcPts val="0"/>
              </a:spcBef>
              <a:spcAft>
                <a:spcPts val="0"/>
              </a:spcAft>
              <a:buNone/>
            </a:pPr>
            <a:r>
              <a:rPr lang="en" sz="1200">
                <a:solidFill>
                  <a:srgbClr val="000000"/>
                </a:solidFill>
                <a:highlight>
                  <a:srgbClr val="FAFAFA"/>
                </a:highlight>
                <a:latin typeface="Source Code Pro"/>
                <a:ea typeface="Source Code Pro"/>
                <a:cs typeface="Source Code Pro"/>
                <a:sym typeface="Source Code Pro"/>
              </a:rPr>
              <a:t>    sess.run(train)</a:t>
            </a:r>
          </a:p>
          <a:p>
            <a:pPr indent="457200" lvl="0" rtl="0">
              <a:spcBef>
                <a:spcPts val="0"/>
              </a:spcBef>
              <a:spcAft>
                <a:spcPts val="0"/>
              </a:spcAft>
              <a:buNone/>
            </a:pPr>
            <a:r>
              <a:rPr lang="en" sz="1200">
                <a:solidFill>
                  <a:srgbClr val="000000"/>
                </a:solidFill>
                <a:highlight>
                  <a:srgbClr val="FAFAFA"/>
                </a:highlight>
                <a:latin typeface="Source Code Pro"/>
                <a:ea typeface="Source Code Pro"/>
                <a:cs typeface="Source Code Pro"/>
                <a:sym typeface="Source Code Pro"/>
              </a:rPr>
              <a:t>    if step % 20 == 0:</a:t>
            </a:r>
          </a:p>
          <a:p>
            <a:pPr indent="457200" lvl="0" rtl="0">
              <a:spcBef>
                <a:spcPts val="0"/>
              </a:spcBef>
              <a:spcAft>
                <a:spcPts val="0"/>
              </a:spcAft>
              <a:buNone/>
            </a:pPr>
            <a:r>
              <a:rPr lang="en" sz="1200">
                <a:solidFill>
                  <a:srgbClr val="000000"/>
                </a:solidFill>
                <a:highlight>
                  <a:srgbClr val="FAFAFA"/>
                </a:highlight>
                <a:latin typeface="Source Code Pro"/>
                <a:ea typeface="Source Code Pro"/>
                <a:cs typeface="Source Code Pro"/>
                <a:sym typeface="Source Code Pro"/>
              </a:rPr>
              <a:t>        print(step, sess.run(W), sess.run(b)</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0" st="0"/>
                                            </p:txEl>
                                          </p:spTgt>
                                        </p:tgtEl>
                                        <p:attrNameLst>
                                          <p:attrName>style.visibility</p:attrName>
                                        </p:attrNameLst>
                                      </p:cBhvr>
                                      <p:to>
                                        <p:strVal val="visible"/>
                                      </p:to>
                                    </p:set>
                                    <p:animEffect filter="fade" transition="in">
                                      <p:cBhvr>
                                        <p:cTn dur="1000"/>
                                        <p:tgtEl>
                                          <p:spTgt spid="14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1" st="1"/>
                                            </p:txEl>
                                          </p:spTgt>
                                        </p:tgtEl>
                                        <p:attrNameLst>
                                          <p:attrName>style.visibility</p:attrName>
                                        </p:attrNameLst>
                                      </p:cBhvr>
                                      <p:to>
                                        <p:strVal val="visible"/>
                                      </p:to>
                                    </p:set>
                                    <p:animEffect filter="fade" transition="in">
                                      <p:cBhvr>
                                        <p:cTn dur="1000"/>
                                        <p:tgtEl>
                                          <p:spTgt spid="14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2" st="2"/>
                                            </p:txEl>
                                          </p:spTgt>
                                        </p:tgtEl>
                                        <p:attrNameLst>
                                          <p:attrName>style.visibility</p:attrName>
                                        </p:attrNameLst>
                                      </p:cBhvr>
                                      <p:to>
                                        <p:strVal val="visible"/>
                                      </p:to>
                                    </p:set>
                                    <p:animEffect filter="fade" transition="in">
                                      <p:cBhvr>
                                        <p:cTn dur="1000"/>
                                        <p:tgtEl>
                                          <p:spTgt spid="14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3" st="3"/>
                                            </p:txEl>
                                          </p:spTgt>
                                        </p:tgtEl>
                                        <p:attrNameLst>
                                          <p:attrName>style.visibility</p:attrName>
                                        </p:attrNameLst>
                                      </p:cBhvr>
                                      <p:to>
                                        <p:strVal val="visible"/>
                                      </p:to>
                                    </p:set>
                                    <p:animEffect filter="fade" transition="in">
                                      <p:cBhvr>
                                        <p:cTn dur="1000"/>
                                        <p:tgtEl>
                                          <p:spTgt spid="14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4" st="4"/>
                                            </p:txEl>
                                          </p:spTgt>
                                        </p:tgtEl>
                                        <p:attrNameLst>
                                          <p:attrName>style.visibility</p:attrName>
                                        </p:attrNameLst>
                                      </p:cBhvr>
                                      <p:to>
                                        <p:strVal val="visible"/>
                                      </p:to>
                                    </p:set>
                                    <p:animEffect filter="fade" transition="in">
                                      <p:cBhvr>
                                        <p:cTn dur="1000"/>
                                        <p:tgtEl>
                                          <p:spTgt spid="14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5" st="5"/>
                                            </p:txEl>
                                          </p:spTgt>
                                        </p:tgtEl>
                                        <p:attrNameLst>
                                          <p:attrName>style.visibility</p:attrName>
                                        </p:attrNameLst>
                                      </p:cBhvr>
                                      <p:to>
                                        <p:strVal val="visible"/>
                                      </p:to>
                                    </p:set>
                                    <p:animEffect filter="fade" transition="in">
                                      <p:cBhvr>
                                        <p:cTn dur="1000"/>
                                        <p:tgtEl>
                                          <p:spTgt spid="14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6" st="6"/>
                                            </p:txEl>
                                          </p:spTgt>
                                        </p:tgtEl>
                                        <p:attrNameLst>
                                          <p:attrName>style.visibility</p:attrName>
                                        </p:attrNameLst>
                                      </p:cBhvr>
                                      <p:to>
                                        <p:strVal val="visible"/>
                                      </p:to>
                                    </p:set>
                                    <p:animEffect filter="fade" transition="in">
                                      <p:cBhvr>
                                        <p:cTn dur="1000"/>
                                        <p:tgtEl>
                                          <p:spTgt spid="149">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7" st="7"/>
                                            </p:txEl>
                                          </p:spTgt>
                                        </p:tgtEl>
                                        <p:attrNameLst>
                                          <p:attrName>style.visibility</p:attrName>
                                        </p:attrNameLst>
                                      </p:cBhvr>
                                      <p:to>
                                        <p:strVal val="visible"/>
                                      </p:to>
                                    </p:set>
                                    <p:animEffect filter="fade" transition="in">
                                      <p:cBhvr>
                                        <p:cTn dur="1000"/>
                                        <p:tgtEl>
                                          <p:spTgt spid="149">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8" st="8"/>
                                            </p:txEl>
                                          </p:spTgt>
                                        </p:tgtEl>
                                        <p:attrNameLst>
                                          <p:attrName>style.visibility</p:attrName>
                                        </p:attrNameLst>
                                      </p:cBhvr>
                                      <p:to>
                                        <p:strVal val="visible"/>
                                      </p:to>
                                    </p:set>
                                    <p:animEffect filter="fade" transition="in">
                                      <p:cBhvr>
                                        <p:cTn dur="1000"/>
                                        <p:tgtEl>
                                          <p:spTgt spid="149">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9" st="9"/>
                                            </p:txEl>
                                          </p:spTgt>
                                        </p:tgtEl>
                                        <p:attrNameLst>
                                          <p:attrName>style.visibility</p:attrName>
                                        </p:attrNameLst>
                                      </p:cBhvr>
                                      <p:to>
                                        <p:strVal val="visible"/>
                                      </p:to>
                                    </p:set>
                                    <p:animEffect filter="fade" transition="in">
                                      <p:cBhvr>
                                        <p:cTn dur="1000"/>
                                        <p:tgtEl>
                                          <p:spTgt spid="149">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10" st="10"/>
                                            </p:txEl>
                                          </p:spTgt>
                                        </p:tgtEl>
                                        <p:attrNameLst>
                                          <p:attrName>style.visibility</p:attrName>
                                        </p:attrNameLst>
                                      </p:cBhvr>
                                      <p:to>
                                        <p:strVal val="visible"/>
                                      </p:to>
                                    </p:set>
                                    <p:animEffect filter="fade" transition="in">
                                      <p:cBhvr>
                                        <p:cTn dur="1000"/>
                                        <p:tgtEl>
                                          <p:spTgt spid="149">
                                            <p:txEl>
                                              <p:pRg end="10" st="1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11" st="11"/>
                                            </p:txEl>
                                          </p:spTgt>
                                        </p:tgtEl>
                                        <p:attrNameLst>
                                          <p:attrName>style.visibility</p:attrName>
                                        </p:attrNameLst>
                                      </p:cBhvr>
                                      <p:to>
                                        <p:strVal val="visible"/>
                                      </p:to>
                                    </p:set>
                                    <p:animEffect filter="fade" transition="in">
                                      <p:cBhvr>
                                        <p:cTn dur="1000"/>
                                        <p:tgtEl>
                                          <p:spTgt spid="149">
                                            <p:txEl>
                                              <p:pRg end="11" st="1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12" st="12"/>
                                            </p:txEl>
                                          </p:spTgt>
                                        </p:tgtEl>
                                        <p:attrNameLst>
                                          <p:attrName>style.visibility</p:attrName>
                                        </p:attrNameLst>
                                      </p:cBhvr>
                                      <p:to>
                                        <p:strVal val="visible"/>
                                      </p:to>
                                    </p:set>
                                    <p:animEffect filter="fade" transition="in">
                                      <p:cBhvr>
                                        <p:cTn dur="1000"/>
                                        <p:tgtEl>
                                          <p:spTgt spid="149">
                                            <p:txEl>
                                              <p:pRg end="12" st="1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13" st="13"/>
                                            </p:txEl>
                                          </p:spTgt>
                                        </p:tgtEl>
                                        <p:attrNameLst>
                                          <p:attrName>style.visibility</p:attrName>
                                        </p:attrNameLst>
                                      </p:cBhvr>
                                      <p:to>
                                        <p:strVal val="visible"/>
                                      </p:to>
                                    </p:set>
                                    <p:animEffect filter="fade" transition="in">
                                      <p:cBhvr>
                                        <p:cTn dur="1000"/>
                                        <p:tgtEl>
                                          <p:spTgt spid="149">
                                            <p:txEl>
                                              <p:pRg end="13" st="1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3" name="Shape 153"/>
        <p:cNvGrpSpPr/>
        <p:nvPr/>
      </p:nvGrpSpPr>
      <p:grpSpPr>
        <a:xfrm>
          <a:off x="0" y="0"/>
          <a:ext cx="0" cy="0"/>
          <a:chOff x="0" y="0"/>
          <a:chExt cx="0" cy="0"/>
        </a:xfrm>
      </p:grpSpPr>
      <p:sp>
        <p:nvSpPr>
          <p:cNvPr id="154" name="Shape 154"/>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solidFill>
                  <a:srgbClr val="FF9900"/>
                </a:solidFill>
              </a:rPr>
              <a:t>TensorFlow - Example</a:t>
            </a:r>
          </a:p>
        </p:txBody>
      </p:sp>
      <p:sp>
        <p:nvSpPr>
          <p:cNvPr id="155" name="Shape 155"/>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381000" lvl="0" marL="457200" rtl="0">
              <a:spcBef>
                <a:spcPts val="0"/>
              </a:spcBef>
              <a:buClr>
                <a:srgbClr val="FFFFFF"/>
              </a:buClr>
              <a:buSzPct val="100000"/>
              <a:buChar char="●"/>
            </a:pPr>
            <a:r>
              <a:rPr lang="en" sz="2400">
                <a:solidFill>
                  <a:srgbClr val="FFFFFF"/>
                </a:solidFill>
              </a:rPr>
              <a:t>Mnist data-set</a:t>
            </a:r>
          </a:p>
          <a:p>
            <a:pPr indent="-381000" lvl="0" marL="457200" rtl="0">
              <a:spcBef>
                <a:spcPts val="0"/>
              </a:spcBef>
              <a:buClr>
                <a:srgbClr val="FFFFFF"/>
              </a:buClr>
              <a:buSzPct val="100000"/>
              <a:buChar char="●"/>
            </a:pPr>
            <a:r>
              <a:rPr lang="en" sz="2400">
                <a:solidFill>
                  <a:srgbClr val="FFFFFF"/>
                </a:solidFill>
              </a:rPr>
              <a:t>Create function for each stage</a:t>
            </a:r>
          </a:p>
          <a:p>
            <a:pPr indent="-381000" lvl="0" marL="457200" rtl="0">
              <a:spcBef>
                <a:spcPts val="0"/>
              </a:spcBef>
              <a:buClr>
                <a:srgbClr val="FFFFFF"/>
              </a:buClr>
              <a:buSzPct val="100000"/>
              <a:buChar char="●"/>
            </a:pPr>
            <a:r>
              <a:rPr lang="en" sz="2400">
                <a:solidFill>
                  <a:srgbClr val="FFFFFF"/>
                </a:solidFill>
              </a:rPr>
              <a:t>Run from main script</a:t>
            </a:r>
          </a:p>
          <a:p>
            <a:pPr indent="-381000" lvl="0" marL="457200" rtl="0">
              <a:spcBef>
                <a:spcPts val="0"/>
              </a:spcBef>
              <a:buClr>
                <a:srgbClr val="FFFFFF"/>
              </a:buClr>
              <a:buSzPct val="100000"/>
              <a:buChar char="●"/>
            </a:pPr>
            <a:r>
              <a:rPr lang="en" sz="2400">
                <a:solidFill>
                  <a:srgbClr val="FFFFFF"/>
                </a:solidFill>
              </a:rPr>
              <a:t>Save checkpoints</a:t>
            </a:r>
          </a:p>
          <a:p>
            <a:pPr indent="-381000" lvl="0" marL="457200" rtl="0">
              <a:spcBef>
                <a:spcPts val="0"/>
              </a:spcBef>
              <a:buClr>
                <a:srgbClr val="FFFFFF"/>
              </a:buClr>
              <a:buSzPct val="100000"/>
              <a:buChar char="●"/>
            </a:pPr>
            <a:r>
              <a:rPr lang="en" sz="2400">
                <a:solidFill>
                  <a:srgbClr val="FFFFFF"/>
                </a:solidFill>
              </a:rPr>
              <a:t>Feed input using dictionary + next_batch()</a:t>
            </a:r>
          </a:p>
          <a:p>
            <a:pPr indent="-381000" lvl="0" marL="457200" rtl="0">
              <a:spcBef>
                <a:spcPts val="0"/>
              </a:spcBef>
              <a:buClr>
                <a:srgbClr val="FFFFFF"/>
              </a:buClr>
              <a:buSzPct val="100000"/>
              <a:buChar char="●"/>
            </a:pPr>
            <a:r>
              <a:rPr lang="en" sz="2400">
                <a:solidFill>
                  <a:srgbClr val="FFFFFF"/>
                </a:solidFill>
              </a:rPr>
              <a:t>TensorBoard</a:t>
            </a:r>
          </a:p>
          <a:p>
            <a:pPr indent="-381000" lvl="0" marL="457200" rtl="0">
              <a:spcBef>
                <a:spcPts val="0"/>
              </a:spcBef>
              <a:buClr>
                <a:srgbClr val="FFFFFF"/>
              </a:buClr>
              <a:buSzPct val="100000"/>
              <a:buChar char="●"/>
            </a:pPr>
            <a:r>
              <a:rPr lang="en" sz="2400">
                <a:solidFill>
                  <a:srgbClr val="FFFFFF"/>
                </a:solidFill>
              </a:rPr>
              <a:t>Lenet-5 (Conv)</a:t>
            </a:r>
          </a:p>
          <a:p>
            <a:pPr indent="-381000" lvl="1" marL="914400" rtl="0">
              <a:spcBef>
                <a:spcPts val="0"/>
              </a:spcBef>
              <a:buClr>
                <a:srgbClr val="FFFFFF"/>
              </a:buClr>
              <a:buSzPct val="100000"/>
              <a:buChar char="○"/>
            </a:pPr>
            <a:r>
              <a:rPr b="1" lang="en" sz="2400">
                <a:solidFill>
                  <a:srgbClr val="FFFFFF"/>
                </a:solidFill>
              </a:rPr>
              <a:t>In order to ru</a:t>
            </a:r>
            <a:r>
              <a:rPr b="1" lang="en" sz="2400">
                <a:solidFill>
                  <a:srgbClr val="FFFFFF"/>
                </a:solidFill>
              </a:rPr>
              <a:t>n tensorflow: Unsetenv LD_LIBRARY_PATH</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5">
                                            <p:txEl>
                                              <p:pRg end="0" st="0"/>
                                            </p:txEl>
                                          </p:spTgt>
                                        </p:tgtEl>
                                        <p:attrNameLst>
                                          <p:attrName>style.visibility</p:attrName>
                                        </p:attrNameLst>
                                      </p:cBhvr>
                                      <p:to>
                                        <p:strVal val="visible"/>
                                      </p:to>
                                    </p:set>
                                    <p:animEffect filter="fade" transition="in">
                                      <p:cBhvr>
                                        <p:cTn dur="1000"/>
                                        <p:tgtEl>
                                          <p:spTgt spid="15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5">
                                            <p:txEl>
                                              <p:pRg end="1" st="1"/>
                                            </p:txEl>
                                          </p:spTgt>
                                        </p:tgtEl>
                                        <p:attrNameLst>
                                          <p:attrName>style.visibility</p:attrName>
                                        </p:attrNameLst>
                                      </p:cBhvr>
                                      <p:to>
                                        <p:strVal val="visible"/>
                                      </p:to>
                                    </p:set>
                                    <p:animEffect filter="fade" transition="in">
                                      <p:cBhvr>
                                        <p:cTn dur="1000"/>
                                        <p:tgtEl>
                                          <p:spTgt spid="15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5">
                                            <p:txEl>
                                              <p:pRg end="2" st="2"/>
                                            </p:txEl>
                                          </p:spTgt>
                                        </p:tgtEl>
                                        <p:attrNameLst>
                                          <p:attrName>style.visibility</p:attrName>
                                        </p:attrNameLst>
                                      </p:cBhvr>
                                      <p:to>
                                        <p:strVal val="visible"/>
                                      </p:to>
                                    </p:set>
                                    <p:animEffect filter="fade" transition="in">
                                      <p:cBhvr>
                                        <p:cTn dur="1000"/>
                                        <p:tgtEl>
                                          <p:spTgt spid="15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5">
                                            <p:txEl>
                                              <p:pRg end="3" st="3"/>
                                            </p:txEl>
                                          </p:spTgt>
                                        </p:tgtEl>
                                        <p:attrNameLst>
                                          <p:attrName>style.visibility</p:attrName>
                                        </p:attrNameLst>
                                      </p:cBhvr>
                                      <p:to>
                                        <p:strVal val="visible"/>
                                      </p:to>
                                    </p:set>
                                    <p:animEffect filter="fade" transition="in">
                                      <p:cBhvr>
                                        <p:cTn dur="1000"/>
                                        <p:tgtEl>
                                          <p:spTgt spid="155">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5">
                                            <p:txEl>
                                              <p:pRg end="4" st="4"/>
                                            </p:txEl>
                                          </p:spTgt>
                                        </p:tgtEl>
                                        <p:attrNameLst>
                                          <p:attrName>style.visibility</p:attrName>
                                        </p:attrNameLst>
                                      </p:cBhvr>
                                      <p:to>
                                        <p:strVal val="visible"/>
                                      </p:to>
                                    </p:set>
                                    <p:animEffect filter="fade" transition="in">
                                      <p:cBhvr>
                                        <p:cTn dur="1000"/>
                                        <p:tgtEl>
                                          <p:spTgt spid="155">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5">
                                            <p:txEl>
                                              <p:pRg end="5" st="5"/>
                                            </p:txEl>
                                          </p:spTgt>
                                        </p:tgtEl>
                                        <p:attrNameLst>
                                          <p:attrName>style.visibility</p:attrName>
                                        </p:attrNameLst>
                                      </p:cBhvr>
                                      <p:to>
                                        <p:strVal val="visible"/>
                                      </p:to>
                                    </p:set>
                                    <p:animEffect filter="fade" transition="in">
                                      <p:cBhvr>
                                        <p:cTn dur="1000"/>
                                        <p:tgtEl>
                                          <p:spTgt spid="155">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5">
                                            <p:txEl>
                                              <p:pRg end="6" st="6"/>
                                            </p:txEl>
                                          </p:spTgt>
                                        </p:tgtEl>
                                        <p:attrNameLst>
                                          <p:attrName>style.visibility</p:attrName>
                                        </p:attrNameLst>
                                      </p:cBhvr>
                                      <p:to>
                                        <p:strVal val="visible"/>
                                      </p:to>
                                    </p:set>
                                    <p:animEffect filter="fade" transition="in">
                                      <p:cBhvr>
                                        <p:cTn dur="1000"/>
                                        <p:tgtEl>
                                          <p:spTgt spid="155">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5">
                                            <p:txEl>
                                              <p:pRg end="7" st="7"/>
                                            </p:txEl>
                                          </p:spTgt>
                                        </p:tgtEl>
                                        <p:attrNameLst>
                                          <p:attrName>style.visibility</p:attrName>
                                        </p:attrNameLst>
                                      </p:cBhvr>
                                      <p:to>
                                        <p:strVal val="visible"/>
                                      </p:to>
                                    </p:set>
                                    <p:animEffect filter="fade" transition="in">
                                      <p:cBhvr>
                                        <p:cTn dur="1000"/>
                                        <p:tgtEl>
                                          <p:spTgt spid="155">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5"/>
                                        </p:tgtEl>
                                        <p:attrNameLst>
                                          <p:attrName>style.visibility</p:attrName>
                                        </p:attrNameLst>
                                      </p:cBhvr>
                                      <p:to>
                                        <p:strVal val="visible"/>
                                      </p:to>
                                    </p:set>
                                    <p:animEffect filter="fade" transition="in">
                                      <p:cBhvr>
                                        <p:cTn dur="1000"/>
                                        <p:tgtEl>
                                          <p:spTgt spid="15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9" name="Shape 159"/>
        <p:cNvGrpSpPr/>
        <p:nvPr/>
      </p:nvGrpSpPr>
      <p:grpSpPr>
        <a:xfrm>
          <a:off x="0" y="0"/>
          <a:ext cx="0" cy="0"/>
          <a:chOff x="0" y="0"/>
          <a:chExt cx="0" cy="0"/>
        </a:xfrm>
      </p:grpSpPr>
      <p:sp>
        <p:nvSpPr>
          <p:cNvPr id="160" name="Shape 160"/>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solidFill>
                  <a:srgbClr val="FF9900"/>
                </a:solidFill>
              </a:rPr>
              <a:t>TensorFlow - API</a:t>
            </a:r>
          </a:p>
        </p:txBody>
      </p:sp>
      <p:sp>
        <p:nvSpPr>
          <p:cNvPr id="161" name="Shape 161"/>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381000" lvl="0" marL="457200" rtl="0">
              <a:spcBef>
                <a:spcPts val="0"/>
              </a:spcBef>
              <a:buClr>
                <a:srgbClr val="FFFFFF"/>
              </a:buClr>
              <a:buSzPct val="100000"/>
              <a:buChar char="●"/>
            </a:pPr>
            <a:r>
              <a:rPr lang="en" sz="2400">
                <a:solidFill>
                  <a:srgbClr val="FFFFFF"/>
                </a:solidFill>
              </a:rPr>
              <a:t>Nothing more to say…</a:t>
            </a:r>
          </a:p>
          <a:p>
            <a:pPr lvl="0" rtl="0">
              <a:spcBef>
                <a:spcPts val="0"/>
              </a:spcBef>
              <a:buNone/>
            </a:pPr>
            <a:r>
              <a:rPr lang="en" sz="2400"/>
              <a:t>	</a:t>
            </a:r>
            <a:r>
              <a:rPr lang="en" sz="2400" u="sng">
                <a:solidFill>
                  <a:schemeClr val="hlink"/>
                </a:solidFill>
                <a:hlinkClick r:id="rId3"/>
              </a:rPr>
              <a:t>https://www.tensorflow.org/versions/r0.10/api_docs/python/index.html</a:t>
            </a:r>
          </a:p>
          <a:p>
            <a:pPr lvl="0" rtl="0">
              <a:spcBef>
                <a:spcPts val="0"/>
              </a:spcBef>
              <a:buNone/>
            </a:pPr>
            <a:r>
              <a:t/>
            </a:r>
            <a:endParaRPr sz="24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xEl>
                                              <p:pRg end="0" st="0"/>
                                            </p:txEl>
                                          </p:spTgt>
                                        </p:tgtEl>
                                        <p:attrNameLst>
                                          <p:attrName>style.visibility</p:attrName>
                                        </p:attrNameLst>
                                      </p:cBhvr>
                                      <p:to>
                                        <p:strVal val="visible"/>
                                      </p:to>
                                    </p:set>
                                    <p:animEffect filter="fade" transition="in">
                                      <p:cBhvr>
                                        <p:cTn dur="1000"/>
                                        <p:tgtEl>
                                          <p:spTgt spid="16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xEl>
                                              <p:pRg end="1" st="1"/>
                                            </p:txEl>
                                          </p:spTgt>
                                        </p:tgtEl>
                                        <p:attrNameLst>
                                          <p:attrName>style.visibility</p:attrName>
                                        </p:attrNameLst>
                                      </p:cBhvr>
                                      <p:to>
                                        <p:strVal val="visible"/>
                                      </p:to>
                                    </p:set>
                                    <p:animEffect filter="fade" transition="in">
                                      <p:cBhvr>
                                        <p:cTn dur="1000"/>
                                        <p:tgtEl>
                                          <p:spTgt spid="16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xEl>
                                              <p:pRg end="2" st="2"/>
                                            </p:txEl>
                                          </p:spTgt>
                                        </p:tgtEl>
                                        <p:attrNameLst>
                                          <p:attrName>style.visibility</p:attrName>
                                        </p:attrNameLst>
                                      </p:cBhvr>
                                      <p:to>
                                        <p:strVal val="visible"/>
                                      </p:to>
                                    </p:set>
                                    <p:animEffect filter="fade" transition="in">
                                      <p:cBhvr>
                                        <p:cTn dur="1000"/>
                                        <p:tgtEl>
                                          <p:spTgt spid="161">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5" name="Shape 165"/>
        <p:cNvGrpSpPr/>
        <p:nvPr/>
      </p:nvGrpSpPr>
      <p:grpSpPr>
        <a:xfrm>
          <a:off x="0" y="0"/>
          <a:ext cx="0" cy="0"/>
          <a:chOff x="0" y="0"/>
          <a:chExt cx="0" cy="0"/>
        </a:xfrm>
      </p:grpSpPr>
      <p:sp>
        <p:nvSpPr>
          <p:cNvPr id="166" name="Shape 166"/>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solidFill>
                  <a:srgbClr val="FF9900"/>
                </a:solidFill>
              </a:rPr>
              <a:t>TensorFlow -  Parallel computation</a:t>
            </a:r>
          </a:p>
        </p:txBody>
      </p:sp>
      <p:sp>
        <p:nvSpPr>
          <p:cNvPr id="167" name="Shape 167"/>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381000" lvl="0" marL="457200" rtl="0">
              <a:spcBef>
                <a:spcPts val="0"/>
              </a:spcBef>
              <a:buClr>
                <a:srgbClr val="FFFFFF"/>
              </a:buClr>
              <a:buSzPct val="100000"/>
              <a:buChar char="●"/>
            </a:pPr>
            <a:r>
              <a:rPr lang="en" sz="2400">
                <a:solidFill>
                  <a:srgbClr val="FFFFFF"/>
                </a:solidFill>
              </a:rPr>
              <a:t>Parallel data source (Replica)</a:t>
            </a:r>
          </a:p>
          <a:p>
            <a:pPr indent="-381000" lvl="0" marL="457200" rtl="0">
              <a:spcBef>
                <a:spcPts val="0"/>
              </a:spcBef>
              <a:buClr>
                <a:srgbClr val="FFFFFF"/>
              </a:buClr>
              <a:buSzPct val="100000"/>
              <a:buChar char="●"/>
            </a:pPr>
            <a:r>
              <a:rPr lang="en" sz="2400">
                <a:solidFill>
                  <a:srgbClr val="FFFFFF"/>
                </a:solidFill>
              </a:rPr>
              <a:t>Model parallelism - conv ? </a:t>
            </a:r>
          </a:p>
          <a:p>
            <a:pPr indent="-381000" lvl="0" marL="457200" rtl="0">
              <a:spcBef>
                <a:spcPts val="0"/>
              </a:spcBef>
              <a:buClr>
                <a:srgbClr val="FFFFFF"/>
              </a:buClr>
              <a:buSzPct val="100000"/>
              <a:buChar char="●"/>
            </a:pPr>
            <a:r>
              <a:rPr lang="en" sz="2400">
                <a:solidFill>
                  <a:srgbClr val="FFFFFF"/>
                </a:solidFill>
              </a:rPr>
              <a:t>Multicore and multithreaded parallelism</a:t>
            </a:r>
          </a:p>
          <a:p>
            <a:pPr indent="-381000" lvl="0" marL="457200" rtl="0">
              <a:spcBef>
                <a:spcPts val="0"/>
              </a:spcBef>
              <a:buSzPct val="100000"/>
              <a:buChar char="●"/>
            </a:pPr>
            <a:r>
              <a:rPr lang="en" sz="2400">
                <a:solidFill>
                  <a:srgbClr val="FFFFFF"/>
                </a:solidFill>
              </a:rPr>
              <a:t>Distributed TensorFlow </a:t>
            </a:r>
            <a:r>
              <a:rPr lang="en" sz="2400" u="sng">
                <a:solidFill>
                  <a:schemeClr val="hlink"/>
                </a:solidFill>
                <a:hlinkClick r:id="rId3"/>
              </a:rPr>
              <a:t>https://www.tensorflow.org/versions/r0.10/how_tos/distributed/index.html</a:t>
            </a:r>
          </a:p>
          <a:p>
            <a:pPr lvl="0" rtl="0">
              <a:spcBef>
                <a:spcPts val="0"/>
              </a:spcBef>
              <a:buNone/>
            </a:pPr>
            <a:r>
              <a:t/>
            </a:r>
            <a:endParaRPr sz="2400"/>
          </a:p>
          <a:p>
            <a:pPr lvl="0" rtl="0">
              <a:spcBef>
                <a:spcPts val="0"/>
              </a:spcBef>
              <a:buNone/>
            </a:pPr>
            <a:r>
              <a:t/>
            </a:r>
            <a:endParaRPr sz="24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xEl>
                                              <p:pRg end="0" st="0"/>
                                            </p:txEl>
                                          </p:spTgt>
                                        </p:tgtEl>
                                        <p:attrNameLst>
                                          <p:attrName>style.visibility</p:attrName>
                                        </p:attrNameLst>
                                      </p:cBhvr>
                                      <p:to>
                                        <p:strVal val="visible"/>
                                      </p:to>
                                    </p:set>
                                    <p:animEffect filter="fade" transition="in">
                                      <p:cBhvr>
                                        <p:cTn dur="1000"/>
                                        <p:tgtEl>
                                          <p:spTgt spid="16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xEl>
                                              <p:pRg end="1" st="1"/>
                                            </p:txEl>
                                          </p:spTgt>
                                        </p:tgtEl>
                                        <p:attrNameLst>
                                          <p:attrName>style.visibility</p:attrName>
                                        </p:attrNameLst>
                                      </p:cBhvr>
                                      <p:to>
                                        <p:strVal val="visible"/>
                                      </p:to>
                                    </p:set>
                                    <p:animEffect filter="fade" transition="in">
                                      <p:cBhvr>
                                        <p:cTn dur="1000"/>
                                        <p:tgtEl>
                                          <p:spTgt spid="16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xEl>
                                              <p:pRg end="2" st="2"/>
                                            </p:txEl>
                                          </p:spTgt>
                                        </p:tgtEl>
                                        <p:attrNameLst>
                                          <p:attrName>style.visibility</p:attrName>
                                        </p:attrNameLst>
                                      </p:cBhvr>
                                      <p:to>
                                        <p:strVal val="visible"/>
                                      </p:to>
                                    </p:set>
                                    <p:animEffect filter="fade" transition="in">
                                      <p:cBhvr>
                                        <p:cTn dur="1000"/>
                                        <p:tgtEl>
                                          <p:spTgt spid="16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xEl>
                                              <p:pRg end="3" st="3"/>
                                            </p:txEl>
                                          </p:spTgt>
                                        </p:tgtEl>
                                        <p:attrNameLst>
                                          <p:attrName>style.visibility</p:attrName>
                                        </p:attrNameLst>
                                      </p:cBhvr>
                                      <p:to>
                                        <p:strVal val="visible"/>
                                      </p:to>
                                    </p:set>
                                    <p:animEffect filter="fade" transition="in">
                                      <p:cBhvr>
                                        <p:cTn dur="1000"/>
                                        <p:tgtEl>
                                          <p:spTgt spid="16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xEl>
                                              <p:pRg end="4" st="4"/>
                                            </p:txEl>
                                          </p:spTgt>
                                        </p:tgtEl>
                                        <p:attrNameLst>
                                          <p:attrName>style.visibility</p:attrName>
                                        </p:attrNameLst>
                                      </p:cBhvr>
                                      <p:to>
                                        <p:strVal val="visible"/>
                                      </p:to>
                                    </p:set>
                                    <p:animEffect filter="fade" transition="in">
                                      <p:cBhvr>
                                        <p:cTn dur="1000"/>
                                        <p:tgtEl>
                                          <p:spTgt spid="16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xEl>
                                              <p:pRg end="5" st="5"/>
                                            </p:txEl>
                                          </p:spTgt>
                                        </p:tgtEl>
                                        <p:attrNameLst>
                                          <p:attrName>style.visibility</p:attrName>
                                        </p:attrNameLst>
                                      </p:cBhvr>
                                      <p:to>
                                        <p:strVal val="visible"/>
                                      </p:to>
                                    </p:set>
                                    <p:animEffect filter="fade" transition="in">
                                      <p:cBhvr>
                                        <p:cTn dur="1000"/>
                                        <p:tgtEl>
                                          <p:spTgt spid="167">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1" name="Shape 171"/>
        <p:cNvGrpSpPr/>
        <p:nvPr/>
      </p:nvGrpSpPr>
      <p:grpSpPr>
        <a:xfrm>
          <a:off x="0" y="0"/>
          <a:ext cx="0" cy="0"/>
          <a:chOff x="0" y="0"/>
          <a:chExt cx="0" cy="0"/>
        </a:xfrm>
      </p:grpSpPr>
      <p:sp>
        <p:nvSpPr>
          <p:cNvPr id="172" name="Shape 172"/>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solidFill>
                  <a:srgbClr val="FF9900"/>
                </a:solidFill>
              </a:rPr>
              <a:t>TensorFlow - Train your own model</a:t>
            </a:r>
          </a:p>
        </p:txBody>
      </p:sp>
      <p:sp>
        <p:nvSpPr>
          <p:cNvPr id="173" name="Shape 173"/>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381000" lvl="0" marL="457200" rtl="0">
              <a:spcBef>
                <a:spcPts val="0"/>
              </a:spcBef>
              <a:buClr>
                <a:srgbClr val="FFFFFF"/>
              </a:buClr>
              <a:buSzPct val="100000"/>
              <a:buChar char="●"/>
            </a:pPr>
            <a:r>
              <a:rPr lang="en" sz="2400">
                <a:solidFill>
                  <a:srgbClr val="FFFFFF"/>
                </a:solidFill>
              </a:rPr>
              <a:t>90% of the work is </a:t>
            </a:r>
            <a:r>
              <a:rPr b="1" lang="en" sz="2400">
                <a:solidFill>
                  <a:srgbClr val="FFFFFF"/>
                </a:solidFill>
              </a:rPr>
              <a:t>DATA</a:t>
            </a:r>
          </a:p>
          <a:p>
            <a:pPr indent="-381000" lvl="0" marL="457200" rtl="0">
              <a:spcBef>
                <a:spcPts val="0"/>
              </a:spcBef>
              <a:buClr>
                <a:srgbClr val="FFFFFF"/>
              </a:buClr>
              <a:buSzPct val="100000"/>
              <a:buChar char="●"/>
            </a:pPr>
            <a:r>
              <a:rPr lang="en" sz="2400">
                <a:solidFill>
                  <a:srgbClr val="FFFFFF"/>
                </a:solidFill>
              </a:rPr>
              <a:t>Define the method for feeding your model</a:t>
            </a:r>
          </a:p>
          <a:p>
            <a:pPr indent="-381000" lvl="1" marL="914400" rtl="0">
              <a:spcBef>
                <a:spcPts val="0"/>
              </a:spcBef>
              <a:buClr>
                <a:srgbClr val="FFFFFF"/>
              </a:buClr>
              <a:buSzPct val="100000"/>
              <a:buChar char="○"/>
            </a:pPr>
            <a:r>
              <a:rPr lang="en" sz="2400">
                <a:solidFill>
                  <a:srgbClr val="FFFFFF"/>
                </a:solidFill>
              </a:rPr>
              <a:t>TensorFlow </a:t>
            </a:r>
          </a:p>
          <a:p>
            <a:pPr indent="-381000" lvl="1" marL="914400" rtl="0">
              <a:spcBef>
                <a:spcPts val="0"/>
              </a:spcBef>
              <a:buClr>
                <a:srgbClr val="FFFFFF"/>
              </a:buClr>
              <a:buSzPct val="100000"/>
              <a:buChar char="○"/>
            </a:pPr>
            <a:r>
              <a:rPr lang="en" sz="2400">
                <a:solidFill>
                  <a:srgbClr val="FFFFFF"/>
                </a:solidFill>
              </a:rPr>
              <a:t>Other</a:t>
            </a:r>
          </a:p>
          <a:p>
            <a:pPr indent="-381000" lvl="0" marL="457200" rtl="0">
              <a:spcBef>
                <a:spcPts val="0"/>
              </a:spcBef>
              <a:buClr>
                <a:srgbClr val="FFFFFF"/>
              </a:buClr>
              <a:buSzPct val="100000"/>
              <a:buChar char="●"/>
            </a:pPr>
            <a:r>
              <a:rPr lang="en" sz="2400">
                <a:solidFill>
                  <a:srgbClr val="FFFFFF"/>
                </a:solidFill>
              </a:rPr>
              <a:t>Build a model (you can use one of the common models)</a:t>
            </a:r>
          </a:p>
          <a:p>
            <a:pPr indent="-381000" lvl="1" marL="914400" rtl="0">
              <a:spcBef>
                <a:spcPts val="0"/>
              </a:spcBef>
              <a:buClr>
                <a:srgbClr val="FFFFFF"/>
              </a:buClr>
              <a:buSzPct val="100000"/>
              <a:buChar char="○"/>
            </a:pPr>
            <a:r>
              <a:rPr lang="en" sz="2400">
                <a:solidFill>
                  <a:srgbClr val="FFFFFF"/>
                </a:solidFill>
              </a:rPr>
              <a:t>Use the functionality of TF (Compact code)</a:t>
            </a:r>
          </a:p>
          <a:p>
            <a:pPr indent="-381000" lvl="0" marL="457200" rtl="0">
              <a:spcBef>
                <a:spcPts val="0"/>
              </a:spcBef>
              <a:buClr>
                <a:srgbClr val="FFFFFF"/>
              </a:buClr>
              <a:buSzPct val="100000"/>
              <a:buChar char="●"/>
            </a:pPr>
            <a:r>
              <a:rPr lang="en" sz="2400">
                <a:solidFill>
                  <a:srgbClr val="FFFFFF"/>
                </a:solidFill>
              </a:rPr>
              <a:t>Create an evaluation function (TPR, TNR, Accuracy…)</a:t>
            </a:r>
          </a:p>
          <a:p>
            <a:pPr lvl="0" rtl="0">
              <a:spcBef>
                <a:spcPts val="0"/>
              </a:spcBef>
              <a:buNone/>
            </a:pPr>
            <a:r>
              <a:t/>
            </a:r>
            <a:endParaRPr sz="24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xEl>
                                              <p:pRg end="0" st="0"/>
                                            </p:txEl>
                                          </p:spTgt>
                                        </p:tgtEl>
                                        <p:attrNameLst>
                                          <p:attrName>style.visibility</p:attrName>
                                        </p:attrNameLst>
                                      </p:cBhvr>
                                      <p:to>
                                        <p:strVal val="visible"/>
                                      </p:to>
                                    </p:set>
                                    <p:animEffect filter="fade" transition="in">
                                      <p:cBhvr>
                                        <p:cTn dur="1000"/>
                                        <p:tgtEl>
                                          <p:spTgt spid="17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xEl>
                                              <p:pRg end="1" st="1"/>
                                            </p:txEl>
                                          </p:spTgt>
                                        </p:tgtEl>
                                        <p:attrNameLst>
                                          <p:attrName>style.visibility</p:attrName>
                                        </p:attrNameLst>
                                      </p:cBhvr>
                                      <p:to>
                                        <p:strVal val="visible"/>
                                      </p:to>
                                    </p:set>
                                    <p:animEffect filter="fade" transition="in">
                                      <p:cBhvr>
                                        <p:cTn dur="1000"/>
                                        <p:tgtEl>
                                          <p:spTgt spid="17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xEl>
                                              <p:pRg end="2" st="2"/>
                                            </p:txEl>
                                          </p:spTgt>
                                        </p:tgtEl>
                                        <p:attrNameLst>
                                          <p:attrName>style.visibility</p:attrName>
                                        </p:attrNameLst>
                                      </p:cBhvr>
                                      <p:to>
                                        <p:strVal val="visible"/>
                                      </p:to>
                                    </p:set>
                                    <p:animEffect filter="fade" transition="in">
                                      <p:cBhvr>
                                        <p:cTn dur="1000"/>
                                        <p:tgtEl>
                                          <p:spTgt spid="17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xEl>
                                              <p:pRg end="3" st="3"/>
                                            </p:txEl>
                                          </p:spTgt>
                                        </p:tgtEl>
                                        <p:attrNameLst>
                                          <p:attrName>style.visibility</p:attrName>
                                        </p:attrNameLst>
                                      </p:cBhvr>
                                      <p:to>
                                        <p:strVal val="visible"/>
                                      </p:to>
                                    </p:set>
                                    <p:animEffect filter="fade" transition="in">
                                      <p:cBhvr>
                                        <p:cTn dur="1000"/>
                                        <p:tgtEl>
                                          <p:spTgt spid="17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xEl>
                                              <p:pRg end="4" st="4"/>
                                            </p:txEl>
                                          </p:spTgt>
                                        </p:tgtEl>
                                        <p:attrNameLst>
                                          <p:attrName>style.visibility</p:attrName>
                                        </p:attrNameLst>
                                      </p:cBhvr>
                                      <p:to>
                                        <p:strVal val="visible"/>
                                      </p:to>
                                    </p:set>
                                    <p:animEffect filter="fade" transition="in">
                                      <p:cBhvr>
                                        <p:cTn dur="1000"/>
                                        <p:tgtEl>
                                          <p:spTgt spid="17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xEl>
                                              <p:pRg end="5" st="5"/>
                                            </p:txEl>
                                          </p:spTgt>
                                        </p:tgtEl>
                                        <p:attrNameLst>
                                          <p:attrName>style.visibility</p:attrName>
                                        </p:attrNameLst>
                                      </p:cBhvr>
                                      <p:to>
                                        <p:strVal val="visible"/>
                                      </p:to>
                                    </p:set>
                                    <p:animEffect filter="fade" transition="in">
                                      <p:cBhvr>
                                        <p:cTn dur="1000"/>
                                        <p:tgtEl>
                                          <p:spTgt spid="173">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xEl>
                                              <p:pRg end="6" st="6"/>
                                            </p:txEl>
                                          </p:spTgt>
                                        </p:tgtEl>
                                        <p:attrNameLst>
                                          <p:attrName>style.visibility</p:attrName>
                                        </p:attrNameLst>
                                      </p:cBhvr>
                                      <p:to>
                                        <p:strVal val="visible"/>
                                      </p:to>
                                    </p:set>
                                    <p:animEffect filter="fade" transition="in">
                                      <p:cBhvr>
                                        <p:cTn dur="1000"/>
                                        <p:tgtEl>
                                          <p:spTgt spid="173">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xEl>
                                              <p:pRg end="7" st="7"/>
                                            </p:txEl>
                                          </p:spTgt>
                                        </p:tgtEl>
                                        <p:attrNameLst>
                                          <p:attrName>style.visibility</p:attrName>
                                        </p:attrNameLst>
                                      </p:cBhvr>
                                      <p:to>
                                        <p:strVal val="visible"/>
                                      </p:to>
                                    </p:set>
                                    <p:animEffect filter="fade" transition="in">
                                      <p:cBhvr>
                                        <p:cTn dur="1000"/>
                                        <p:tgtEl>
                                          <p:spTgt spid="173">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7" name="Shape 177"/>
        <p:cNvGrpSpPr/>
        <p:nvPr/>
      </p:nvGrpSpPr>
      <p:grpSpPr>
        <a:xfrm>
          <a:off x="0" y="0"/>
          <a:ext cx="0" cy="0"/>
          <a:chOff x="0" y="0"/>
          <a:chExt cx="0" cy="0"/>
        </a:xfrm>
      </p:grpSpPr>
      <p:sp>
        <p:nvSpPr>
          <p:cNvPr id="178" name="Shape 178"/>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solidFill>
                  <a:srgbClr val="FF9900"/>
                </a:solidFill>
              </a:rPr>
              <a:t>TensorFlow - Train your own model</a:t>
            </a:r>
          </a:p>
        </p:txBody>
      </p:sp>
      <p:sp>
        <p:nvSpPr>
          <p:cNvPr id="179" name="Shape 179"/>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381000" lvl="0" marL="457200" rtl="0">
              <a:spcBef>
                <a:spcPts val="0"/>
              </a:spcBef>
              <a:buClr>
                <a:srgbClr val="FFFFFF"/>
              </a:buClr>
              <a:buSzPct val="100000"/>
              <a:buChar char="●"/>
            </a:pPr>
            <a:r>
              <a:rPr lang="en" sz="2400">
                <a:solidFill>
                  <a:srgbClr val="FFFFFF"/>
                </a:solidFill>
              </a:rPr>
              <a:t>Test your model on a small size of data (Overfit)</a:t>
            </a:r>
          </a:p>
          <a:p>
            <a:pPr indent="-381000" lvl="0" marL="457200" rtl="0">
              <a:spcBef>
                <a:spcPts val="0"/>
              </a:spcBef>
              <a:buClr>
                <a:srgbClr val="FFFFFF"/>
              </a:buClr>
              <a:buSzPct val="100000"/>
              <a:buChar char="●"/>
            </a:pPr>
            <a:r>
              <a:rPr lang="en" sz="2400">
                <a:solidFill>
                  <a:srgbClr val="FFFFFF"/>
                </a:solidFill>
              </a:rPr>
              <a:t>Run hyperparameters “grid search”</a:t>
            </a:r>
          </a:p>
          <a:p>
            <a:pPr indent="-381000" lvl="0" marL="457200" rtl="0">
              <a:spcBef>
                <a:spcPts val="0"/>
              </a:spcBef>
              <a:buClr>
                <a:srgbClr val="FFFFFF"/>
              </a:buClr>
              <a:buSzPct val="100000"/>
              <a:buChar char="●"/>
            </a:pPr>
            <a:r>
              <a:rPr lang="en" sz="2400">
                <a:solidFill>
                  <a:srgbClr val="FFFFFF"/>
                </a:solidFill>
              </a:rPr>
              <a:t>Validate the “checkpoint” saver is working well :-&lt;</a:t>
            </a:r>
          </a:p>
          <a:p>
            <a:pPr indent="-381000" lvl="0" marL="457200" rtl="0">
              <a:spcBef>
                <a:spcPts val="0"/>
              </a:spcBef>
              <a:buClr>
                <a:srgbClr val="FFFFFF"/>
              </a:buClr>
              <a:buSzPct val="100000"/>
              <a:buChar char="●"/>
            </a:pPr>
            <a:r>
              <a:rPr lang="en" sz="2400">
                <a:solidFill>
                  <a:srgbClr val="FFFFFF"/>
                </a:solidFill>
              </a:rPr>
              <a:t>Do sanity with the first checkpoint (Save &amp; Load)</a:t>
            </a:r>
          </a:p>
          <a:p>
            <a:pPr indent="-381000" lvl="0" marL="457200" rtl="0">
              <a:spcBef>
                <a:spcPts val="0"/>
              </a:spcBef>
              <a:buClr>
                <a:srgbClr val="FFFFFF"/>
              </a:buClr>
              <a:buSzPct val="100000"/>
              <a:buChar char="●"/>
            </a:pPr>
            <a:r>
              <a:rPr lang="en" sz="2400">
                <a:solidFill>
                  <a:srgbClr val="FFFFFF"/>
                </a:solidFill>
              </a:rPr>
              <a:t>Train the model and start praying .. :)</a:t>
            </a:r>
          </a:p>
          <a:p>
            <a:pPr indent="-381000" lvl="0" marL="457200" rtl="0">
              <a:spcBef>
                <a:spcPts val="0"/>
              </a:spcBef>
              <a:buClr>
                <a:srgbClr val="FFFFFF"/>
              </a:buClr>
              <a:buSzPct val="100000"/>
              <a:buChar char="●"/>
            </a:pPr>
            <a:r>
              <a:rPr lang="en" sz="2400">
                <a:solidFill>
                  <a:srgbClr val="FFFFFF"/>
                </a:solidFill>
              </a:rPr>
              <a:t>TENSORBOARD : )</a:t>
            </a:r>
          </a:p>
          <a:p>
            <a:pPr lvl="0" rtl="0">
              <a:spcBef>
                <a:spcPts val="0"/>
              </a:spcBef>
              <a:buNone/>
            </a:pPr>
            <a:r>
              <a:t/>
            </a:r>
            <a:endParaRPr sz="24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0" st="0"/>
                                            </p:txEl>
                                          </p:spTgt>
                                        </p:tgtEl>
                                        <p:attrNameLst>
                                          <p:attrName>style.visibility</p:attrName>
                                        </p:attrNameLst>
                                      </p:cBhvr>
                                      <p:to>
                                        <p:strVal val="visible"/>
                                      </p:to>
                                    </p:set>
                                    <p:animEffect filter="fade" transition="in">
                                      <p:cBhvr>
                                        <p:cTn dur="1000"/>
                                        <p:tgtEl>
                                          <p:spTgt spid="17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1" st="1"/>
                                            </p:txEl>
                                          </p:spTgt>
                                        </p:tgtEl>
                                        <p:attrNameLst>
                                          <p:attrName>style.visibility</p:attrName>
                                        </p:attrNameLst>
                                      </p:cBhvr>
                                      <p:to>
                                        <p:strVal val="visible"/>
                                      </p:to>
                                    </p:set>
                                    <p:animEffect filter="fade" transition="in">
                                      <p:cBhvr>
                                        <p:cTn dur="1000"/>
                                        <p:tgtEl>
                                          <p:spTgt spid="17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2" st="2"/>
                                            </p:txEl>
                                          </p:spTgt>
                                        </p:tgtEl>
                                        <p:attrNameLst>
                                          <p:attrName>style.visibility</p:attrName>
                                        </p:attrNameLst>
                                      </p:cBhvr>
                                      <p:to>
                                        <p:strVal val="visible"/>
                                      </p:to>
                                    </p:set>
                                    <p:animEffect filter="fade" transition="in">
                                      <p:cBhvr>
                                        <p:cTn dur="1000"/>
                                        <p:tgtEl>
                                          <p:spTgt spid="17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3" st="3"/>
                                            </p:txEl>
                                          </p:spTgt>
                                        </p:tgtEl>
                                        <p:attrNameLst>
                                          <p:attrName>style.visibility</p:attrName>
                                        </p:attrNameLst>
                                      </p:cBhvr>
                                      <p:to>
                                        <p:strVal val="visible"/>
                                      </p:to>
                                    </p:set>
                                    <p:animEffect filter="fade" transition="in">
                                      <p:cBhvr>
                                        <p:cTn dur="1000"/>
                                        <p:tgtEl>
                                          <p:spTgt spid="17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4" st="4"/>
                                            </p:txEl>
                                          </p:spTgt>
                                        </p:tgtEl>
                                        <p:attrNameLst>
                                          <p:attrName>style.visibility</p:attrName>
                                        </p:attrNameLst>
                                      </p:cBhvr>
                                      <p:to>
                                        <p:strVal val="visible"/>
                                      </p:to>
                                    </p:set>
                                    <p:animEffect filter="fade" transition="in">
                                      <p:cBhvr>
                                        <p:cTn dur="1000"/>
                                        <p:tgtEl>
                                          <p:spTgt spid="17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5" st="5"/>
                                            </p:txEl>
                                          </p:spTgt>
                                        </p:tgtEl>
                                        <p:attrNameLst>
                                          <p:attrName>style.visibility</p:attrName>
                                        </p:attrNameLst>
                                      </p:cBhvr>
                                      <p:to>
                                        <p:strVal val="visible"/>
                                      </p:to>
                                    </p:set>
                                    <p:animEffect filter="fade" transition="in">
                                      <p:cBhvr>
                                        <p:cTn dur="1000"/>
                                        <p:tgtEl>
                                          <p:spTgt spid="17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6" st="6"/>
                                            </p:txEl>
                                          </p:spTgt>
                                        </p:tgtEl>
                                        <p:attrNameLst>
                                          <p:attrName>style.visibility</p:attrName>
                                        </p:attrNameLst>
                                      </p:cBhvr>
                                      <p:to>
                                        <p:strVal val="visible"/>
                                      </p:to>
                                    </p:set>
                                    <p:animEffect filter="fade" transition="in">
                                      <p:cBhvr>
                                        <p:cTn dur="1000"/>
                                        <p:tgtEl>
                                          <p:spTgt spid="179">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3" name="Shape 183"/>
        <p:cNvGrpSpPr/>
        <p:nvPr/>
      </p:nvGrpSpPr>
      <p:grpSpPr>
        <a:xfrm>
          <a:off x="0" y="0"/>
          <a:ext cx="0" cy="0"/>
          <a:chOff x="0" y="0"/>
          <a:chExt cx="0" cy="0"/>
        </a:xfrm>
      </p:grpSpPr>
      <p:sp>
        <p:nvSpPr>
          <p:cNvPr id="184" name="Shape 184"/>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solidFill>
                  <a:srgbClr val="FF9900"/>
                </a:solidFill>
              </a:rPr>
              <a:t>TensorFlow - let’s play</a:t>
            </a:r>
          </a:p>
        </p:txBody>
      </p:sp>
      <p:sp>
        <p:nvSpPr>
          <p:cNvPr id="185" name="Shape 185"/>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381000" lvl="0" marL="457200" rtl="0">
              <a:spcBef>
                <a:spcPts val="0"/>
              </a:spcBef>
              <a:buClr>
                <a:srgbClr val="FFFFFF"/>
              </a:buClr>
              <a:buSzPct val="100000"/>
              <a:buChar char="●"/>
            </a:pPr>
            <a:r>
              <a:rPr lang="en" sz="2400">
                <a:solidFill>
                  <a:srgbClr val="FFFFFF"/>
                </a:solidFill>
              </a:rPr>
              <a:t>Playground - </a:t>
            </a:r>
          </a:p>
          <a:p>
            <a:pPr indent="457200" lvl="0" rtl="0">
              <a:spcBef>
                <a:spcPts val="0"/>
              </a:spcBef>
              <a:buNone/>
            </a:pPr>
            <a:r>
              <a:rPr lang="en" sz="2400" u="sng">
                <a:solidFill>
                  <a:schemeClr val="hlink"/>
                </a:solidFill>
                <a:hlinkClick r:id="rId3"/>
              </a:rPr>
              <a:t>http://playground.tensorflow.org/</a:t>
            </a:r>
          </a:p>
          <a:p>
            <a:pPr lvl="0" rtl="0">
              <a:spcBef>
                <a:spcPts val="0"/>
              </a:spcBef>
              <a:buNone/>
            </a:pPr>
            <a:r>
              <a:t/>
            </a:r>
            <a:endParaRPr sz="24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
                                            <p:txEl>
                                              <p:pRg end="0" st="0"/>
                                            </p:txEl>
                                          </p:spTgt>
                                        </p:tgtEl>
                                        <p:attrNameLst>
                                          <p:attrName>style.visibility</p:attrName>
                                        </p:attrNameLst>
                                      </p:cBhvr>
                                      <p:to>
                                        <p:strVal val="visible"/>
                                      </p:to>
                                    </p:set>
                                    <p:animEffect filter="fade" transition="in">
                                      <p:cBhvr>
                                        <p:cTn dur="1000"/>
                                        <p:tgtEl>
                                          <p:spTgt spid="18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
                                            <p:txEl>
                                              <p:pRg end="1" st="1"/>
                                            </p:txEl>
                                          </p:spTgt>
                                        </p:tgtEl>
                                        <p:attrNameLst>
                                          <p:attrName>style.visibility</p:attrName>
                                        </p:attrNameLst>
                                      </p:cBhvr>
                                      <p:to>
                                        <p:strVal val="visible"/>
                                      </p:to>
                                    </p:set>
                                    <p:animEffect filter="fade" transition="in">
                                      <p:cBhvr>
                                        <p:cTn dur="1000"/>
                                        <p:tgtEl>
                                          <p:spTgt spid="18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
                                            <p:txEl>
                                              <p:pRg end="2" st="2"/>
                                            </p:txEl>
                                          </p:spTgt>
                                        </p:tgtEl>
                                        <p:attrNameLst>
                                          <p:attrName>style.visibility</p:attrName>
                                        </p:attrNameLst>
                                      </p:cBhvr>
                                      <p:to>
                                        <p:strVal val="visible"/>
                                      </p:to>
                                    </p:set>
                                    <p:animEffect filter="fade" transition="in">
                                      <p:cBhvr>
                                        <p:cTn dur="1000"/>
                                        <p:tgtEl>
                                          <p:spTgt spid="185">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0" name="Shape 60"/>
        <p:cNvGrpSpPr/>
        <p:nvPr/>
      </p:nvGrpSpPr>
      <p:grpSpPr>
        <a:xfrm>
          <a:off x="0" y="0"/>
          <a:ext cx="0" cy="0"/>
          <a:chOff x="0" y="0"/>
          <a:chExt cx="0" cy="0"/>
        </a:xfrm>
      </p:grpSpPr>
      <p:sp>
        <p:nvSpPr>
          <p:cNvPr id="61" name="Shape 61"/>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Outline</a:t>
            </a:r>
          </a:p>
        </p:txBody>
      </p:sp>
      <p:sp>
        <p:nvSpPr>
          <p:cNvPr id="62" name="Shape 62"/>
          <p:cNvSpPr txBox="1"/>
          <p:nvPr>
            <p:ph idx="1" type="body"/>
          </p:nvPr>
        </p:nvSpPr>
        <p:spPr>
          <a:xfrm>
            <a:off x="277700" y="1145675"/>
            <a:ext cx="8520600" cy="3416400"/>
          </a:xfrm>
          <a:prstGeom prst="rect">
            <a:avLst/>
          </a:prstGeom>
        </p:spPr>
        <p:txBody>
          <a:bodyPr anchorCtr="0" anchor="t" bIns="91425" lIns="91425" rIns="91425" tIns="91425">
            <a:noAutofit/>
          </a:bodyPr>
          <a:lstStyle/>
          <a:p>
            <a:pPr indent="-355600" lvl="0" marL="457200" rtl="0">
              <a:spcBef>
                <a:spcPts val="0"/>
              </a:spcBef>
              <a:buClr>
                <a:srgbClr val="FFFFFF"/>
              </a:buClr>
              <a:buSzPct val="100000"/>
            </a:pPr>
            <a:r>
              <a:rPr lang="en" sz="2000">
                <a:solidFill>
                  <a:srgbClr val="FFFFFF"/>
                </a:solidFill>
              </a:rPr>
              <a:t>Motivation</a:t>
            </a:r>
          </a:p>
          <a:p>
            <a:pPr indent="-355600" lvl="0" marL="457200" rtl="0">
              <a:spcBef>
                <a:spcPts val="0"/>
              </a:spcBef>
              <a:buClr>
                <a:srgbClr val="FFFFFF"/>
              </a:buClr>
              <a:buSzPct val="100000"/>
            </a:pPr>
            <a:r>
              <a:rPr lang="en" sz="2000">
                <a:solidFill>
                  <a:srgbClr val="FFFFFF"/>
                </a:solidFill>
              </a:rPr>
              <a:t>Python</a:t>
            </a:r>
          </a:p>
          <a:p>
            <a:pPr indent="-355600" lvl="0" marL="457200" rtl="0">
              <a:spcBef>
                <a:spcPts val="0"/>
              </a:spcBef>
              <a:buClr>
                <a:srgbClr val="FFFFFF"/>
              </a:buClr>
              <a:buSzPct val="100000"/>
            </a:pPr>
            <a:r>
              <a:rPr lang="en" sz="2000">
                <a:solidFill>
                  <a:srgbClr val="FFFFFF"/>
                </a:solidFill>
              </a:rPr>
              <a:t>Deep Learning software packages</a:t>
            </a:r>
          </a:p>
          <a:p>
            <a:pPr indent="-355600" lvl="0" marL="457200" rtl="0">
              <a:spcBef>
                <a:spcPts val="0"/>
              </a:spcBef>
              <a:buClr>
                <a:srgbClr val="FFFFFF"/>
              </a:buClr>
              <a:buSzPct val="100000"/>
            </a:pPr>
            <a:r>
              <a:rPr lang="en" sz="2000">
                <a:solidFill>
                  <a:srgbClr val="FFFFFF"/>
                </a:solidFill>
              </a:rPr>
              <a:t>TensorFlow - basics</a:t>
            </a:r>
          </a:p>
          <a:p>
            <a:pPr indent="-355600" lvl="0" marL="457200" rtl="0">
              <a:spcBef>
                <a:spcPts val="0"/>
              </a:spcBef>
              <a:buClr>
                <a:srgbClr val="FFFFFF"/>
              </a:buClr>
              <a:buSzPct val="100000"/>
            </a:pPr>
            <a:r>
              <a:rPr lang="en" sz="2000">
                <a:solidFill>
                  <a:srgbClr val="FFFFFF"/>
                </a:solidFill>
              </a:rPr>
              <a:t>Example - Mnist</a:t>
            </a:r>
          </a:p>
          <a:p>
            <a:pPr indent="-355600" lvl="0" marL="457200" rtl="0">
              <a:spcBef>
                <a:spcPts val="0"/>
              </a:spcBef>
              <a:buClr>
                <a:srgbClr val="FFFFFF"/>
              </a:buClr>
              <a:buSzPct val="100000"/>
            </a:pPr>
            <a:r>
              <a:rPr lang="en" sz="2000">
                <a:solidFill>
                  <a:srgbClr val="FFFFFF"/>
                </a:solidFill>
              </a:rPr>
              <a:t>API</a:t>
            </a:r>
          </a:p>
          <a:p>
            <a:pPr indent="-355600" lvl="0" marL="457200" rtl="0">
              <a:spcBef>
                <a:spcPts val="0"/>
              </a:spcBef>
              <a:buClr>
                <a:srgbClr val="FFFFFF"/>
              </a:buClr>
              <a:buSzPct val="100000"/>
            </a:pPr>
            <a:r>
              <a:rPr lang="en" sz="2000">
                <a:solidFill>
                  <a:srgbClr val="FFFFFF"/>
                </a:solidFill>
              </a:rPr>
              <a:t>Parallel computation</a:t>
            </a:r>
          </a:p>
          <a:p>
            <a:pPr indent="-355600" lvl="0" marL="457200" rtl="0">
              <a:spcBef>
                <a:spcPts val="0"/>
              </a:spcBef>
              <a:buClr>
                <a:srgbClr val="FFFFFF"/>
              </a:buClr>
              <a:buSzPct val="100000"/>
            </a:pPr>
            <a:r>
              <a:rPr lang="en" sz="2000">
                <a:solidFill>
                  <a:srgbClr val="FFFFFF"/>
                </a:solidFill>
              </a:rPr>
              <a:t>Train your own model</a:t>
            </a:r>
          </a:p>
          <a:p>
            <a:pPr indent="-355600" lvl="0" marL="457200">
              <a:spcBef>
                <a:spcPts val="0"/>
              </a:spcBef>
              <a:buClr>
                <a:srgbClr val="FFFFFF"/>
              </a:buClr>
              <a:buSzPct val="100000"/>
            </a:pPr>
            <a:r>
              <a:rPr lang="en" sz="2000">
                <a:solidFill>
                  <a:srgbClr val="FFFFFF"/>
                </a:solidFill>
              </a:rPr>
              <a:t>Playground</a:t>
            </a:r>
          </a:p>
        </p:txBody>
      </p:sp>
      <p:sp>
        <p:nvSpPr>
          <p:cNvPr id="63" name="Shape 63"/>
          <p:cNvSpPr txBox="1"/>
          <p:nvPr/>
        </p:nvSpPr>
        <p:spPr>
          <a:xfrm>
            <a:off x="0" y="0"/>
            <a:ext cx="3000000" cy="3000000"/>
          </a:xfrm>
          <a:prstGeom prst="rect">
            <a:avLst/>
          </a:prstGeom>
          <a:noFill/>
          <a:ln>
            <a:noFill/>
          </a:ln>
        </p:spPr>
        <p:txBody>
          <a:bodyPr anchorCtr="0" anchor="ctr" bIns="91425" lIns="91425" rIns="91425" tIns="91425">
            <a:noAutofit/>
          </a:bodyPr>
          <a:lstStyle/>
          <a:p>
            <a:pPr lvl="0" rtl="0">
              <a:spcBef>
                <a:spcPts val="0"/>
              </a:spcBef>
              <a:buNone/>
            </a:pPr>
            <a:r>
              <a:rPr lang="en"/>
              <a:t> </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
                                            <p:txEl>
                                              <p:pRg end="0" st="0"/>
                                            </p:txEl>
                                          </p:spTgt>
                                        </p:tgtEl>
                                        <p:attrNameLst>
                                          <p:attrName>style.visibility</p:attrName>
                                        </p:attrNameLst>
                                      </p:cBhvr>
                                      <p:to>
                                        <p:strVal val="visible"/>
                                      </p:to>
                                    </p:set>
                                    <p:animEffect filter="fade" transition="in">
                                      <p:cBhvr>
                                        <p:cTn dur="1000"/>
                                        <p:tgtEl>
                                          <p:spTgt spid="6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
                                            <p:txEl>
                                              <p:pRg end="1" st="1"/>
                                            </p:txEl>
                                          </p:spTgt>
                                        </p:tgtEl>
                                        <p:attrNameLst>
                                          <p:attrName>style.visibility</p:attrName>
                                        </p:attrNameLst>
                                      </p:cBhvr>
                                      <p:to>
                                        <p:strVal val="visible"/>
                                      </p:to>
                                    </p:set>
                                    <p:animEffect filter="fade" transition="in">
                                      <p:cBhvr>
                                        <p:cTn dur="1000"/>
                                        <p:tgtEl>
                                          <p:spTgt spid="6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
                                            <p:txEl>
                                              <p:pRg end="2" st="2"/>
                                            </p:txEl>
                                          </p:spTgt>
                                        </p:tgtEl>
                                        <p:attrNameLst>
                                          <p:attrName>style.visibility</p:attrName>
                                        </p:attrNameLst>
                                      </p:cBhvr>
                                      <p:to>
                                        <p:strVal val="visible"/>
                                      </p:to>
                                    </p:set>
                                    <p:animEffect filter="fade" transition="in">
                                      <p:cBhvr>
                                        <p:cTn dur="1000"/>
                                        <p:tgtEl>
                                          <p:spTgt spid="62">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
                                            <p:txEl>
                                              <p:pRg end="3" st="3"/>
                                            </p:txEl>
                                          </p:spTgt>
                                        </p:tgtEl>
                                        <p:attrNameLst>
                                          <p:attrName>style.visibility</p:attrName>
                                        </p:attrNameLst>
                                      </p:cBhvr>
                                      <p:to>
                                        <p:strVal val="visible"/>
                                      </p:to>
                                    </p:set>
                                    <p:animEffect filter="fade" transition="in">
                                      <p:cBhvr>
                                        <p:cTn dur="1000"/>
                                        <p:tgtEl>
                                          <p:spTgt spid="62">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
                                            <p:txEl>
                                              <p:pRg end="4" st="4"/>
                                            </p:txEl>
                                          </p:spTgt>
                                        </p:tgtEl>
                                        <p:attrNameLst>
                                          <p:attrName>style.visibility</p:attrName>
                                        </p:attrNameLst>
                                      </p:cBhvr>
                                      <p:to>
                                        <p:strVal val="visible"/>
                                      </p:to>
                                    </p:set>
                                    <p:animEffect filter="fade" transition="in">
                                      <p:cBhvr>
                                        <p:cTn dur="1000"/>
                                        <p:tgtEl>
                                          <p:spTgt spid="62">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
                                            <p:txEl>
                                              <p:pRg end="5" st="5"/>
                                            </p:txEl>
                                          </p:spTgt>
                                        </p:tgtEl>
                                        <p:attrNameLst>
                                          <p:attrName>style.visibility</p:attrName>
                                        </p:attrNameLst>
                                      </p:cBhvr>
                                      <p:to>
                                        <p:strVal val="visible"/>
                                      </p:to>
                                    </p:set>
                                    <p:animEffect filter="fade" transition="in">
                                      <p:cBhvr>
                                        <p:cTn dur="1000"/>
                                        <p:tgtEl>
                                          <p:spTgt spid="62">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
                                            <p:txEl>
                                              <p:pRg end="6" st="6"/>
                                            </p:txEl>
                                          </p:spTgt>
                                        </p:tgtEl>
                                        <p:attrNameLst>
                                          <p:attrName>style.visibility</p:attrName>
                                        </p:attrNameLst>
                                      </p:cBhvr>
                                      <p:to>
                                        <p:strVal val="visible"/>
                                      </p:to>
                                    </p:set>
                                    <p:animEffect filter="fade" transition="in">
                                      <p:cBhvr>
                                        <p:cTn dur="1000"/>
                                        <p:tgtEl>
                                          <p:spTgt spid="62">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
                                            <p:txEl>
                                              <p:pRg end="7" st="7"/>
                                            </p:txEl>
                                          </p:spTgt>
                                        </p:tgtEl>
                                        <p:attrNameLst>
                                          <p:attrName>style.visibility</p:attrName>
                                        </p:attrNameLst>
                                      </p:cBhvr>
                                      <p:to>
                                        <p:strVal val="visible"/>
                                      </p:to>
                                    </p:set>
                                    <p:animEffect filter="fade" transition="in">
                                      <p:cBhvr>
                                        <p:cTn dur="1000"/>
                                        <p:tgtEl>
                                          <p:spTgt spid="62">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
                                            <p:txEl>
                                              <p:pRg end="8" st="8"/>
                                            </p:txEl>
                                          </p:spTgt>
                                        </p:tgtEl>
                                        <p:attrNameLst>
                                          <p:attrName>style.visibility</p:attrName>
                                        </p:attrNameLst>
                                      </p:cBhvr>
                                      <p:to>
                                        <p:strVal val="visible"/>
                                      </p:to>
                                    </p:set>
                                    <p:animEffect filter="fade" transition="in">
                                      <p:cBhvr>
                                        <p:cTn dur="1000"/>
                                        <p:tgtEl>
                                          <p:spTgt spid="62">
                                            <p:txEl>
                                              <p:pRg end="8" st="8"/>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9" name="Shape 189"/>
        <p:cNvGrpSpPr/>
        <p:nvPr/>
      </p:nvGrpSpPr>
      <p:grpSpPr>
        <a:xfrm>
          <a:off x="0" y="0"/>
          <a:ext cx="0" cy="0"/>
          <a:chOff x="0" y="0"/>
          <a:chExt cx="0" cy="0"/>
        </a:xfrm>
      </p:grpSpPr>
      <p:sp>
        <p:nvSpPr>
          <p:cNvPr id="190" name="Shape 190"/>
          <p:cNvSpPr txBox="1"/>
          <p:nvPr>
            <p:ph type="title"/>
          </p:nvPr>
        </p:nvSpPr>
        <p:spPr>
          <a:xfrm>
            <a:off x="71625" y="3996725"/>
            <a:ext cx="2808000" cy="755700"/>
          </a:xfrm>
          <a:prstGeom prst="rect">
            <a:avLst/>
          </a:prstGeom>
        </p:spPr>
        <p:txBody>
          <a:bodyPr anchorCtr="0" anchor="b" bIns="91425" lIns="91425" rIns="91425" tIns="91425">
            <a:noAutofit/>
          </a:bodyPr>
          <a:lstStyle/>
          <a:p>
            <a:pPr lvl="0">
              <a:spcBef>
                <a:spcPts val="0"/>
              </a:spcBef>
              <a:buNone/>
            </a:pPr>
            <a:r>
              <a:rPr lang="en"/>
              <a:t>Good Luck</a:t>
            </a:r>
          </a:p>
        </p:txBody>
      </p:sp>
      <p:sp>
        <p:nvSpPr>
          <p:cNvPr id="191" name="Shape 191"/>
          <p:cNvSpPr txBox="1"/>
          <p:nvPr>
            <p:ph idx="1" type="body"/>
          </p:nvPr>
        </p:nvSpPr>
        <p:spPr>
          <a:xfrm>
            <a:off x="129825" y="4583375"/>
            <a:ext cx="2808000" cy="458400"/>
          </a:xfrm>
          <a:prstGeom prst="rect">
            <a:avLst/>
          </a:prstGeom>
        </p:spPr>
        <p:txBody>
          <a:bodyPr anchorCtr="0" anchor="t" bIns="91425" lIns="91425" rIns="91425" tIns="91425">
            <a:noAutofit/>
          </a:bodyPr>
          <a:lstStyle/>
          <a:p>
            <a:pPr lvl="0">
              <a:spcBef>
                <a:spcPts val="0"/>
              </a:spcBef>
              <a:spcAft>
                <a:spcPts val="0"/>
              </a:spcAft>
              <a:buNone/>
            </a:pPr>
            <a:r>
              <a:rPr b="1" lang="en" sz="1400"/>
              <a:t>Ohad Shitrit</a:t>
            </a:r>
          </a:p>
          <a:p>
            <a:pPr lvl="0">
              <a:spcBef>
                <a:spcPts val="0"/>
              </a:spcBef>
              <a:spcAft>
                <a:spcPts val="0"/>
              </a:spcAft>
              <a:buNone/>
            </a:pPr>
            <a:r>
              <a:t/>
            </a:r>
            <a:endParaRPr sz="1400"/>
          </a:p>
        </p:txBody>
      </p:sp>
      <p:sp>
        <p:nvSpPr>
          <p:cNvPr id="192" name="Shape 192"/>
          <p:cNvSpPr txBox="1"/>
          <p:nvPr>
            <p:ph type="title"/>
          </p:nvPr>
        </p:nvSpPr>
        <p:spPr>
          <a:xfrm>
            <a:off x="268050" y="1326400"/>
            <a:ext cx="2808000" cy="755700"/>
          </a:xfrm>
          <a:prstGeom prst="rect">
            <a:avLst/>
          </a:prstGeom>
        </p:spPr>
        <p:txBody>
          <a:bodyPr anchorCtr="0" anchor="b" bIns="91425" lIns="91425" rIns="91425" tIns="91425">
            <a:noAutofit/>
          </a:bodyPr>
          <a:lstStyle/>
          <a:p>
            <a:pPr lvl="0" rtl="0">
              <a:spcBef>
                <a:spcPts val="0"/>
              </a:spcBef>
              <a:buNone/>
            </a:pPr>
            <a:r>
              <a:rPr lang="en" sz="3600"/>
              <a:t>Questions?</a:t>
            </a:r>
          </a:p>
        </p:txBody>
      </p:sp>
      <p:pic>
        <p:nvPicPr>
          <p:cNvPr id="193" name="Shape 193"/>
          <p:cNvPicPr preferRelativeResize="0"/>
          <p:nvPr/>
        </p:nvPicPr>
        <p:blipFill>
          <a:blip r:embed="rId3">
            <a:alphaModFix/>
          </a:blip>
          <a:stretch>
            <a:fillRect/>
          </a:stretch>
        </p:blipFill>
        <p:spPr>
          <a:xfrm>
            <a:off x="3602200" y="0"/>
            <a:ext cx="5541799" cy="51435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 name="Shape 67"/>
        <p:cNvGrpSpPr/>
        <p:nvPr/>
      </p:nvGrpSpPr>
      <p:grpSpPr>
        <a:xfrm>
          <a:off x="0" y="0"/>
          <a:ext cx="0" cy="0"/>
          <a:chOff x="0" y="0"/>
          <a:chExt cx="0" cy="0"/>
        </a:xfrm>
      </p:grpSpPr>
      <p:sp>
        <p:nvSpPr>
          <p:cNvPr id="68" name="Shape 68"/>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Motivation</a:t>
            </a:r>
          </a:p>
        </p:txBody>
      </p:sp>
      <p:sp>
        <p:nvSpPr>
          <p:cNvPr id="69" name="Shape 69"/>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spcBef>
                <a:spcPts val="0"/>
              </a:spcBef>
              <a:buNone/>
            </a:pPr>
            <a:r>
              <a:rPr lang="en" sz="2400">
                <a:solidFill>
                  <a:srgbClr val="FFFFFF"/>
                </a:solidFill>
              </a:rPr>
              <a:t>Why do we need software package for ML / DL ?</a:t>
            </a:r>
          </a:p>
          <a:p>
            <a:pPr indent="-355600" lvl="0" marL="457200" rtl="0">
              <a:spcBef>
                <a:spcPts val="0"/>
              </a:spcBef>
              <a:buClr>
                <a:srgbClr val="FFFFFF"/>
              </a:buClr>
              <a:buSzPct val="100000"/>
              <a:buChar char="●"/>
            </a:pPr>
            <a:r>
              <a:rPr lang="en" sz="2000">
                <a:solidFill>
                  <a:srgbClr val="FFFFFF"/>
                </a:solidFill>
              </a:rPr>
              <a:t>You don’t want to spend your time debugging your SGD algo.</a:t>
            </a:r>
          </a:p>
          <a:p>
            <a:pPr indent="-355600" lvl="0" marL="457200" rtl="0">
              <a:spcBef>
                <a:spcPts val="0"/>
              </a:spcBef>
              <a:buClr>
                <a:srgbClr val="FFFFFF"/>
              </a:buClr>
              <a:buSzPct val="100000"/>
              <a:buChar char="●"/>
            </a:pPr>
            <a:r>
              <a:rPr lang="en" sz="2000">
                <a:solidFill>
                  <a:srgbClr val="FFFFFF"/>
                </a:solidFill>
              </a:rPr>
              <a:t>You do want to spend your time on Data Science and Model planning</a:t>
            </a:r>
          </a:p>
          <a:p>
            <a:pPr indent="-355600" lvl="0" marL="457200" rtl="0">
              <a:spcBef>
                <a:spcPts val="0"/>
              </a:spcBef>
              <a:buClr>
                <a:srgbClr val="FFFFFF"/>
              </a:buClr>
              <a:buSzPct val="100000"/>
              <a:buChar char="●"/>
            </a:pPr>
            <a:r>
              <a:rPr lang="en" sz="2000">
                <a:solidFill>
                  <a:srgbClr val="FFFFFF"/>
                </a:solidFill>
              </a:rPr>
              <a:t>Let the experts do their work, you are a researcher</a:t>
            </a:r>
          </a:p>
          <a:p>
            <a:pPr indent="-355600" lvl="0" marL="457200" rtl="0">
              <a:spcBef>
                <a:spcPts val="0"/>
              </a:spcBef>
              <a:buClr>
                <a:srgbClr val="FFFFFF"/>
              </a:buClr>
              <a:buSzPct val="100000"/>
              <a:buChar char="●"/>
            </a:pPr>
            <a:r>
              <a:rPr lang="en" sz="2000">
                <a:solidFill>
                  <a:srgbClr val="FFFFFF"/>
                </a:solidFill>
              </a:rPr>
              <a:t>Open Source - community</a:t>
            </a:r>
          </a:p>
          <a:p>
            <a:pPr indent="-355600" lvl="0" marL="457200" rtl="0">
              <a:spcBef>
                <a:spcPts val="0"/>
              </a:spcBef>
              <a:buClr>
                <a:srgbClr val="FFFFFF"/>
              </a:buClr>
              <a:buSzPct val="100000"/>
              <a:buChar char="●"/>
            </a:pPr>
            <a:r>
              <a:rPr lang="en" sz="2000">
                <a:solidFill>
                  <a:srgbClr val="FFFFFF"/>
                </a:solidFill>
              </a:rPr>
              <a:t>Optimization - GPU</a:t>
            </a:r>
          </a:p>
          <a:p>
            <a:pPr indent="-355600" lvl="0" marL="457200" rtl="0">
              <a:spcBef>
                <a:spcPts val="0"/>
              </a:spcBef>
              <a:buClr>
                <a:srgbClr val="FFFFFF"/>
              </a:buClr>
              <a:buSzPct val="100000"/>
              <a:buChar char="●"/>
            </a:pPr>
            <a:r>
              <a:rPr lang="en" sz="2000">
                <a:solidFill>
                  <a:srgbClr val="FFFFFF"/>
                </a:solidFill>
              </a:rPr>
              <a:t>Complexity</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
                                            <p:txEl>
                                              <p:pRg end="0" st="0"/>
                                            </p:txEl>
                                          </p:spTgt>
                                        </p:tgtEl>
                                        <p:attrNameLst>
                                          <p:attrName>style.visibility</p:attrName>
                                        </p:attrNameLst>
                                      </p:cBhvr>
                                      <p:to>
                                        <p:strVal val="visible"/>
                                      </p:to>
                                    </p:set>
                                    <p:animEffect filter="fade" transition="in">
                                      <p:cBhvr>
                                        <p:cTn dur="1000"/>
                                        <p:tgtEl>
                                          <p:spTgt spid="6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
                                            <p:txEl>
                                              <p:pRg end="1" st="1"/>
                                            </p:txEl>
                                          </p:spTgt>
                                        </p:tgtEl>
                                        <p:attrNameLst>
                                          <p:attrName>style.visibility</p:attrName>
                                        </p:attrNameLst>
                                      </p:cBhvr>
                                      <p:to>
                                        <p:strVal val="visible"/>
                                      </p:to>
                                    </p:set>
                                    <p:animEffect filter="fade" transition="in">
                                      <p:cBhvr>
                                        <p:cTn dur="1000"/>
                                        <p:tgtEl>
                                          <p:spTgt spid="6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
                                            <p:txEl>
                                              <p:pRg end="2" st="2"/>
                                            </p:txEl>
                                          </p:spTgt>
                                        </p:tgtEl>
                                        <p:attrNameLst>
                                          <p:attrName>style.visibility</p:attrName>
                                        </p:attrNameLst>
                                      </p:cBhvr>
                                      <p:to>
                                        <p:strVal val="visible"/>
                                      </p:to>
                                    </p:set>
                                    <p:animEffect filter="fade" transition="in">
                                      <p:cBhvr>
                                        <p:cTn dur="1000"/>
                                        <p:tgtEl>
                                          <p:spTgt spid="6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
                                            <p:txEl>
                                              <p:pRg end="3" st="3"/>
                                            </p:txEl>
                                          </p:spTgt>
                                        </p:tgtEl>
                                        <p:attrNameLst>
                                          <p:attrName>style.visibility</p:attrName>
                                        </p:attrNameLst>
                                      </p:cBhvr>
                                      <p:to>
                                        <p:strVal val="visible"/>
                                      </p:to>
                                    </p:set>
                                    <p:animEffect filter="fade" transition="in">
                                      <p:cBhvr>
                                        <p:cTn dur="1000"/>
                                        <p:tgtEl>
                                          <p:spTgt spid="6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
                                            <p:txEl>
                                              <p:pRg end="4" st="4"/>
                                            </p:txEl>
                                          </p:spTgt>
                                        </p:tgtEl>
                                        <p:attrNameLst>
                                          <p:attrName>style.visibility</p:attrName>
                                        </p:attrNameLst>
                                      </p:cBhvr>
                                      <p:to>
                                        <p:strVal val="visible"/>
                                      </p:to>
                                    </p:set>
                                    <p:animEffect filter="fade" transition="in">
                                      <p:cBhvr>
                                        <p:cTn dur="1000"/>
                                        <p:tgtEl>
                                          <p:spTgt spid="6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
                                            <p:txEl>
                                              <p:pRg end="5" st="5"/>
                                            </p:txEl>
                                          </p:spTgt>
                                        </p:tgtEl>
                                        <p:attrNameLst>
                                          <p:attrName>style.visibility</p:attrName>
                                        </p:attrNameLst>
                                      </p:cBhvr>
                                      <p:to>
                                        <p:strVal val="visible"/>
                                      </p:to>
                                    </p:set>
                                    <p:animEffect filter="fade" transition="in">
                                      <p:cBhvr>
                                        <p:cTn dur="1000"/>
                                        <p:tgtEl>
                                          <p:spTgt spid="6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
                                            <p:txEl>
                                              <p:pRg end="6" st="6"/>
                                            </p:txEl>
                                          </p:spTgt>
                                        </p:tgtEl>
                                        <p:attrNameLst>
                                          <p:attrName>style.visibility</p:attrName>
                                        </p:attrNameLst>
                                      </p:cBhvr>
                                      <p:to>
                                        <p:strVal val="visible"/>
                                      </p:to>
                                    </p:set>
                                    <p:animEffect filter="fade" transition="in">
                                      <p:cBhvr>
                                        <p:cTn dur="1000"/>
                                        <p:tgtEl>
                                          <p:spTgt spid="69">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3" name="Shape 73"/>
        <p:cNvGrpSpPr/>
        <p:nvPr/>
      </p:nvGrpSpPr>
      <p:grpSpPr>
        <a:xfrm>
          <a:off x="0" y="0"/>
          <a:ext cx="0" cy="0"/>
          <a:chOff x="0" y="0"/>
          <a:chExt cx="0" cy="0"/>
        </a:xfrm>
      </p:grpSpPr>
      <p:sp>
        <p:nvSpPr>
          <p:cNvPr id="74" name="Shape 74"/>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Credit</a:t>
            </a:r>
          </a:p>
        </p:txBody>
      </p:sp>
      <p:sp>
        <p:nvSpPr>
          <p:cNvPr id="75" name="Shape 75"/>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355600" lvl="0" marL="457200" rtl="0">
              <a:spcBef>
                <a:spcPts val="0"/>
              </a:spcBef>
              <a:buSzPct val="100000"/>
              <a:buChar char="●"/>
            </a:pPr>
            <a:r>
              <a:rPr lang="en" sz="2000">
                <a:solidFill>
                  <a:srgbClr val="FFFFFF"/>
                </a:solidFill>
              </a:rPr>
              <a:t>Technical information and Examples from TensorFlow website</a:t>
            </a:r>
            <a:r>
              <a:rPr lang="en" sz="2000"/>
              <a:t>: </a:t>
            </a:r>
            <a:r>
              <a:rPr lang="en" sz="2400" u="sng">
                <a:solidFill>
                  <a:schemeClr val="hlink"/>
                </a:solidFill>
                <a:hlinkClick r:id="rId3"/>
              </a:rPr>
              <a:t>https://www.tensorflow.org</a:t>
            </a:r>
          </a:p>
          <a:p>
            <a:pPr lvl="0" rtl="0">
              <a:spcBef>
                <a:spcPts val="0"/>
              </a:spcBef>
              <a:buNone/>
            </a:pPr>
            <a:r>
              <a:t/>
            </a:r>
            <a:endParaRPr sz="2400">
              <a:solidFill>
                <a:srgbClr val="FF9900"/>
              </a:solidFill>
            </a:endParaRPr>
          </a:p>
          <a:p>
            <a:pPr indent="-355600" lvl="0" marL="457200" rtl="0">
              <a:spcBef>
                <a:spcPts val="0"/>
              </a:spcBef>
              <a:buClr>
                <a:srgbClr val="999999"/>
              </a:buClr>
              <a:buSzPct val="100000"/>
              <a:buChar char="●"/>
            </a:pPr>
            <a:r>
              <a:rPr lang="en" sz="2000">
                <a:solidFill>
                  <a:srgbClr val="FFFFFF"/>
                </a:solidFill>
              </a:rPr>
              <a:t>White paper :</a:t>
            </a:r>
            <a:r>
              <a:rPr lang="en" sz="2000">
                <a:solidFill>
                  <a:srgbClr val="999999"/>
                </a:solidFill>
              </a:rPr>
              <a:t> </a:t>
            </a:r>
            <a:r>
              <a:rPr lang="en" sz="2400" u="sng">
                <a:solidFill>
                  <a:schemeClr val="hlink"/>
                </a:solidFill>
                <a:hlinkClick r:id="rId4"/>
              </a:rPr>
              <a:t>https://arxiv.org/abs/1603.04467</a:t>
            </a:r>
          </a:p>
          <a:p>
            <a:pPr lvl="0" rtl="0">
              <a:spcBef>
                <a:spcPts val="0"/>
              </a:spcBef>
              <a:buNone/>
            </a:pPr>
            <a:r>
              <a:t/>
            </a:r>
            <a:endParaRPr sz="2000">
              <a:solidFill>
                <a:srgbClr val="999999"/>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5">
                                            <p:txEl>
                                              <p:pRg end="0" st="0"/>
                                            </p:txEl>
                                          </p:spTgt>
                                        </p:tgtEl>
                                        <p:attrNameLst>
                                          <p:attrName>style.visibility</p:attrName>
                                        </p:attrNameLst>
                                      </p:cBhvr>
                                      <p:to>
                                        <p:strVal val="visible"/>
                                      </p:to>
                                    </p:set>
                                    <p:animEffect filter="fade" transition="in">
                                      <p:cBhvr>
                                        <p:cTn dur="1000"/>
                                        <p:tgtEl>
                                          <p:spTgt spid="7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5">
                                            <p:txEl>
                                              <p:pRg end="1" st="1"/>
                                            </p:txEl>
                                          </p:spTgt>
                                        </p:tgtEl>
                                        <p:attrNameLst>
                                          <p:attrName>style.visibility</p:attrName>
                                        </p:attrNameLst>
                                      </p:cBhvr>
                                      <p:to>
                                        <p:strVal val="visible"/>
                                      </p:to>
                                    </p:set>
                                    <p:animEffect filter="fade" transition="in">
                                      <p:cBhvr>
                                        <p:cTn dur="1000"/>
                                        <p:tgtEl>
                                          <p:spTgt spid="7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5">
                                            <p:txEl>
                                              <p:pRg end="2" st="2"/>
                                            </p:txEl>
                                          </p:spTgt>
                                        </p:tgtEl>
                                        <p:attrNameLst>
                                          <p:attrName>style.visibility</p:attrName>
                                        </p:attrNameLst>
                                      </p:cBhvr>
                                      <p:to>
                                        <p:strVal val="visible"/>
                                      </p:to>
                                    </p:set>
                                    <p:animEffect filter="fade" transition="in">
                                      <p:cBhvr>
                                        <p:cTn dur="1000"/>
                                        <p:tgtEl>
                                          <p:spTgt spid="7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5">
                                            <p:txEl>
                                              <p:pRg end="3" st="3"/>
                                            </p:txEl>
                                          </p:spTgt>
                                        </p:tgtEl>
                                        <p:attrNameLst>
                                          <p:attrName>style.visibility</p:attrName>
                                        </p:attrNameLst>
                                      </p:cBhvr>
                                      <p:to>
                                        <p:strVal val="visible"/>
                                      </p:to>
                                    </p:set>
                                    <p:animEffect filter="fade" transition="in">
                                      <p:cBhvr>
                                        <p:cTn dur="1000"/>
                                        <p:tgtEl>
                                          <p:spTgt spid="75">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 name="Shape 79"/>
        <p:cNvGrpSpPr/>
        <p:nvPr/>
      </p:nvGrpSpPr>
      <p:grpSpPr>
        <a:xfrm>
          <a:off x="0" y="0"/>
          <a:ext cx="0" cy="0"/>
          <a:chOff x="0" y="0"/>
          <a:chExt cx="0" cy="0"/>
        </a:xfrm>
      </p:grpSpPr>
      <p:sp>
        <p:nvSpPr>
          <p:cNvPr id="80" name="Shape 80"/>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Python</a:t>
            </a:r>
          </a:p>
        </p:txBody>
      </p:sp>
      <p:sp>
        <p:nvSpPr>
          <p:cNvPr id="81" name="Shape 81"/>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spcBef>
                <a:spcPts val="0"/>
              </a:spcBef>
              <a:buNone/>
            </a:pPr>
            <a:r>
              <a:rPr lang="en" sz="2400">
                <a:solidFill>
                  <a:srgbClr val="FFFFFF"/>
                </a:solidFill>
              </a:rPr>
              <a:t>Most of the EE’s graduates knows Matlab well</a:t>
            </a:r>
          </a:p>
          <a:p>
            <a:pPr indent="-355600" lvl="0" marL="457200" rtl="0">
              <a:spcBef>
                <a:spcPts val="0"/>
              </a:spcBef>
              <a:buClr>
                <a:srgbClr val="FFFFFF"/>
              </a:buClr>
              <a:buSzPct val="100000"/>
              <a:buChar char="●"/>
            </a:pPr>
            <a:r>
              <a:rPr lang="en" sz="2000">
                <a:solidFill>
                  <a:srgbClr val="FFFFFF"/>
                </a:solidFill>
              </a:rPr>
              <a:t>You can do a lot of nice things with Matlab, even Deep Learning</a:t>
            </a:r>
          </a:p>
          <a:p>
            <a:pPr indent="-355600" lvl="0" marL="457200" rtl="0">
              <a:spcBef>
                <a:spcPts val="0"/>
              </a:spcBef>
              <a:buClr>
                <a:srgbClr val="FFFFFF"/>
              </a:buClr>
              <a:buSzPct val="100000"/>
              <a:buChar char="●"/>
            </a:pPr>
            <a:r>
              <a:rPr lang="en" sz="2000">
                <a:solidFill>
                  <a:srgbClr val="FFFFFF"/>
                </a:solidFill>
              </a:rPr>
              <a:t>Matlab is not open source -&gt; python</a:t>
            </a:r>
          </a:p>
          <a:p>
            <a:pPr indent="-355600" lvl="0" marL="457200" rtl="0">
              <a:spcBef>
                <a:spcPts val="0"/>
              </a:spcBef>
              <a:buClr>
                <a:srgbClr val="FFFFFF"/>
              </a:buClr>
              <a:buSzPct val="100000"/>
              <a:buChar char="●"/>
            </a:pPr>
            <a:r>
              <a:rPr lang="en" sz="2000">
                <a:solidFill>
                  <a:srgbClr val="FFFFFF"/>
                </a:solidFill>
              </a:rPr>
              <a:t>Free</a:t>
            </a:r>
          </a:p>
          <a:p>
            <a:pPr indent="-355600" lvl="0" marL="457200" rtl="0">
              <a:spcBef>
                <a:spcPts val="0"/>
              </a:spcBef>
              <a:buClr>
                <a:srgbClr val="FFFFFF"/>
              </a:buClr>
              <a:buSzPct val="100000"/>
              <a:buChar char="●"/>
            </a:pPr>
            <a:r>
              <a:rPr lang="en" sz="2000">
                <a:solidFill>
                  <a:srgbClr val="FFFFFF"/>
                </a:solidFill>
              </a:rPr>
              <a:t>Object Oriented</a:t>
            </a:r>
          </a:p>
          <a:p>
            <a:pPr indent="-355600" lvl="0" marL="457200" rtl="0">
              <a:spcBef>
                <a:spcPts val="0"/>
              </a:spcBef>
              <a:buClr>
                <a:srgbClr val="FFFFFF"/>
              </a:buClr>
              <a:buSzPct val="100000"/>
              <a:buChar char="●"/>
            </a:pPr>
            <a:r>
              <a:rPr lang="en" sz="2000">
                <a:solidFill>
                  <a:srgbClr val="FFFFFF"/>
                </a:solidFill>
              </a:rPr>
              <a:t>Numpy, Scipy, sklearn</a:t>
            </a:r>
          </a:p>
          <a:p>
            <a:pPr indent="-355600" lvl="0" marL="457200" rtl="0">
              <a:spcBef>
                <a:spcPts val="0"/>
              </a:spcBef>
              <a:buClr>
                <a:srgbClr val="FFFFFF"/>
              </a:buClr>
              <a:buSzPct val="100000"/>
              <a:buChar char="●"/>
            </a:pPr>
            <a:r>
              <a:rPr lang="en" sz="2000">
                <a:solidFill>
                  <a:srgbClr val="FFFFFF"/>
                </a:solidFill>
              </a:rPr>
              <a:t>DL software packages developed in Python, Lua, C++.</a:t>
            </a:r>
          </a:p>
          <a:p>
            <a:pPr indent="-355600" lvl="0" marL="457200" rtl="0">
              <a:spcBef>
                <a:spcPts val="0"/>
              </a:spcBef>
              <a:buClr>
                <a:srgbClr val="FFFFFF"/>
              </a:buClr>
              <a:buSzPct val="100000"/>
              <a:buChar char="●"/>
            </a:pPr>
            <a:r>
              <a:rPr lang="en" sz="2000">
                <a:solidFill>
                  <a:srgbClr val="FFFFFF"/>
                </a:solidFill>
              </a:rPr>
              <a:t>Fun</a:t>
            </a:r>
          </a:p>
          <a:p>
            <a:pPr indent="-355600" lvl="0" marL="457200" rtl="0">
              <a:spcBef>
                <a:spcPts val="0"/>
              </a:spcBef>
              <a:buClr>
                <a:srgbClr val="FFFFFF"/>
              </a:buClr>
              <a:buSzPct val="100000"/>
              <a:buChar char="●"/>
            </a:pPr>
            <a:r>
              <a:rPr lang="en" sz="2000">
                <a:solidFill>
                  <a:srgbClr val="FFFFFF"/>
                </a:solidFill>
              </a:rPr>
              <a:t>Ipython</a:t>
            </a:r>
          </a:p>
          <a:p>
            <a:pPr indent="-355600" lvl="8" marL="4114800" rtl="0">
              <a:spcBef>
                <a:spcPts val="0"/>
              </a:spcBef>
              <a:buClr>
                <a:srgbClr val="FFFFFF"/>
              </a:buClr>
              <a:buSzPct val="100000"/>
              <a:buChar char="■"/>
            </a:pPr>
            <a:r>
              <a:rPr lang="en" sz="2000">
                <a:solidFill>
                  <a:srgbClr val="FFFFFF"/>
                </a:solidFill>
              </a:rPr>
              <a:t>Python Example</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0" st="0"/>
                                            </p:txEl>
                                          </p:spTgt>
                                        </p:tgtEl>
                                        <p:attrNameLst>
                                          <p:attrName>style.visibility</p:attrName>
                                        </p:attrNameLst>
                                      </p:cBhvr>
                                      <p:to>
                                        <p:strVal val="visible"/>
                                      </p:to>
                                    </p:set>
                                    <p:animEffect filter="fade" transition="in">
                                      <p:cBhvr>
                                        <p:cTn dur="1000"/>
                                        <p:tgtEl>
                                          <p:spTgt spid="8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1" st="1"/>
                                            </p:txEl>
                                          </p:spTgt>
                                        </p:tgtEl>
                                        <p:attrNameLst>
                                          <p:attrName>style.visibility</p:attrName>
                                        </p:attrNameLst>
                                      </p:cBhvr>
                                      <p:to>
                                        <p:strVal val="visible"/>
                                      </p:to>
                                    </p:set>
                                    <p:animEffect filter="fade" transition="in">
                                      <p:cBhvr>
                                        <p:cTn dur="1000"/>
                                        <p:tgtEl>
                                          <p:spTgt spid="8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2" st="2"/>
                                            </p:txEl>
                                          </p:spTgt>
                                        </p:tgtEl>
                                        <p:attrNameLst>
                                          <p:attrName>style.visibility</p:attrName>
                                        </p:attrNameLst>
                                      </p:cBhvr>
                                      <p:to>
                                        <p:strVal val="visible"/>
                                      </p:to>
                                    </p:set>
                                    <p:animEffect filter="fade" transition="in">
                                      <p:cBhvr>
                                        <p:cTn dur="1000"/>
                                        <p:tgtEl>
                                          <p:spTgt spid="8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3" st="3"/>
                                            </p:txEl>
                                          </p:spTgt>
                                        </p:tgtEl>
                                        <p:attrNameLst>
                                          <p:attrName>style.visibility</p:attrName>
                                        </p:attrNameLst>
                                      </p:cBhvr>
                                      <p:to>
                                        <p:strVal val="visible"/>
                                      </p:to>
                                    </p:set>
                                    <p:animEffect filter="fade" transition="in">
                                      <p:cBhvr>
                                        <p:cTn dur="1000"/>
                                        <p:tgtEl>
                                          <p:spTgt spid="8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4" st="4"/>
                                            </p:txEl>
                                          </p:spTgt>
                                        </p:tgtEl>
                                        <p:attrNameLst>
                                          <p:attrName>style.visibility</p:attrName>
                                        </p:attrNameLst>
                                      </p:cBhvr>
                                      <p:to>
                                        <p:strVal val="visible"/>
                                      </p:to>
                                    </p:set>
                                    <p:animEffect filter="fade" transition="in">
                                      <p:cBhvr>
                                        <p:cTn dur="1000"/>
                                        <p:tgtEl>
                                          <p:spTgt spid="8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5" st="5"/>
                                            </p:txEl>
                                          </p:spTgt>
                                        </p:tgtEl>
                                        <p:attrNameLst>
                                          <p:attrName>style.visibility</p:attrName>
                                        </p:attrNameLst>
                                      </p:cBhvr>
                                      <p:to>
                                        <p:strVal val="visible"/>
                                      </p:to>
                                    </p:set>
                                    <p:animEffect filter="fade" transition="in">
                                      <p:cBhvr>
                                        <p:cTn dur="1000"/>
                                        <p:tgtEl>
                                          <p:spTgt spid="81">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6" st="6"/>
                                            </p:txEl>
                                          </p:spTgt>
                                        </p:tgtEl>
                                        <p:attrNameLst>
                                          <p:attrName>style.visibility</p:attrName>
                                        </p:attrNameLst>
                                      </p:cBhvr>
                                      <p:to>
                                        <p:strVal val="visible"/>
                                      </p:to>
                                    </p:set>
                                    <p:animEffect filter="fade" transition="in">
                                      <p:cBhvr>
                                        <p:cTn dur="1000"/>
                                        <p:tgtEl>
                                          <p:spTgt spid="81">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7" st="7"/>
                                            </p:txEl>
                                          </p:spTgt>
                                        </p:tgtEl>
                                        <p:attrNameLst>
                                          <p:attrName>style.visibility</p:attrName>
                                        </p:attrNameLst>
                                      </p:cBhvr>
                                      <p:to>
                                        <p:strVal val="visible"/>
                                      </p:to>
                                    </p:set>
                                    <p:animEffect filter="fade" transition="in">
                                      <p:cBhvr>
                                        <p:cTn dur="1000"/>
                                        <p:tgtEl>
                                          <p:spTgt spid="81">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8" st="8"/>
                                            </p:txEl>
                                          </p:spTgt>
                                        </p:tgtEl>
                                        <p:attrNameLst>
                                          <p:attrName>style.visibility</p:attrName>
                                        </p:attrNameLst>
                                      </p:cBhvr>
                                      <p:to>
                                        <p:strVal val="visible"/>
                                      </p:to>
                                    </p:set>
                                    <p:animEffect filter="fade" transition="in">
                                      <p:cBhvr>
                                        <p:cTn dur="1000"/>
                                        <p:tgtEl>
                                          <p:spTgt spid="81">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9" st="9"/>
                                            </p:txEl>
                                          </p:spTgt>
                                        </p:tgtEl>
                                        <p:attrNameLst>
                                          <p:attrName>style.visibility</p:attrName>
                                        </p:attrNameLst>
                                      </p:cBhvr>
                                      <p:to>
                                        <p:strVal val="visible"/>
                                      </p:to>
                                    </p:set>
                                    <p:animEffect filter="fade" transition="in">
                                      <p:cBhvr>
                                        <p:cTn dur="1000"/>
                                        <p:tgtEl>
                                          <p:spTgt spid="81">
                                            <p:txEl>
                                              <p:pRg end="9" st="9"/>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5" name="Shape 85"/>
        <p:cNvGrpSpPr/>
        <p:nvPr/>
      </p:nvGrpSpPr>
      <p:grpSpPr>
        <a:xfrm>
          <a:off x="0" y="0"/>
          <a:ext cx="0" cy="0"/>
          <a:chOff x="0" y="0"/>
          <a:chExt cx="0" cy="0"/>
        </a:xfrm>
      </p:grpSpPr>
      <p:sp>
        <p:nvSpPr>
          <p:cNvPr id="86" name="Shape 86"/>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Deep Learning Packages</a:t>
            </a:r>
          </a:p>
        </p:txBody>
      </p:sp>
      <p:sp>
        <p:nvSpPr>
          <p:cNvPr id="87" name="Shape 87"/>
          <p:cNvSpPr txBox="1"/>
          <p:nvPr/>
        </p:nvSpPr>
        <p:spPr>
          <a:xfrm>
            <a:off x="3015125" y="2596750"/>
            <a:ext cx="2954700" cy="607800"/>
          </a:xfrm>
          <a:prstGeom prst="rect">
            <a:avLst/>
          </a:prstGeom>
          <a:noFill/>
          <a:ln>
            <a:noFill/>
          </a:ln>
        </p:spPr>
        <p:txBody>
          <a:bodyPr anchorCtr="0" anchor="ctr" bIns="91425" lIns="91425" rIns="91425" tIns="91425">
            <a:noAutofit/>
          </a:bodyPr>
          <a:lstStyle/>
          <a:p>
            <a:pPr lvl="0" algn="ctr">
              <a:spcBef>
                <a:spcPts val="0"/>
              </a:spcBef>
              <a:buNone/>
            </a:pPr>
            <a:r>
              <a:rPr lang="en" sz="3000">
                <a:solidFill>
                  <a:schemeClr val="lt1"/>
                </a:solidFill>
                <a:latin typeface="Source Code Pro"/>
                <a:ea typeface="Source Code Pro"/>
                <a:cs typeface="Source Code Pro"/>
                <a:sym typeface="Source Code Pro"/>
              </a:rPr>
              <a:t>User experience</a:t>
            </a:r>
          </a:p>
        </p:txBody>
      </p:sp>
      <p:sp>
        <p:nvSpPr>
          <p:cNvPr id="88" name="Shape 88"/>
          <p:cNvSpPr/>
          <p:nvPr/>
        </p:nvSpPr>
        <p:spPr>
          <a:xfrm>
            <a:off x="1001775" y="1930889"/>
            <a:ext cx="1506600" cy="1506600"/>
          </a:xfrm>
          <a:prstGeom prst="ellipse">
            <a:avLst/>
          </a:prstGeom>
          <a:solidFill>
            <a:schemeClr val="accent2"/>
          </a:solidFill>
          <a:ln>
            <a:noFill/>
          </a:ln>
        </p:spPr>
        <p:txBody>
          <a:bodyPr anchorCtr="0" anchor="ctr" bIns="91425" lIns="91425" rIns="91425" tIns="91425">
            <a:noAutofit/>
          </a:bodyPr>
          <a:lstStyle/>
          <a:p>
            <a:pPr lvl="0">
              <a:spcBef>
                <a:spcPts val="0"/>
              </a:spcBef>
              <a:buNone/>
            </a:pPr>
            <a:r>
              <a:t/>
            </a:r>
            <a:endParaRPr/>
          </a:p>
        </p:txBody>
      </p:sp>
      <p:sp>
        <p:nvSpPr>
          <p:cNvPr id="89" name="Shape 89"/>
          <p:cNvSpPr txBox="1"/>
          <p:nvPr/>
        </p:nvSpPr>
        <p:spPr>
          <a:xfrm>
            <a:off x="1001775" y="1854700"/>
            <a:ext cx="1506600" cy="607800"/>
          </a:xfrm>
          <a:prstGeom prst="rect">
            <a:avLst/>
          </a:prstGeom>
          <a:noFill/>
          <a:ln>
            <a:noFill/>
          </a:ln>
        </p:spPr>
        <p:txBody>
          <a:bodyPr anchorCtr="0" anchor="ctr" bIns="91425" lIns="91425" rIns="91425" tIns="91425">
            <a:noAutofit/>
          </a:bodyPr>
          <a:lstStyle/>
          <a:p>
            <a:pPr lvl="0" rtl="0" algn="ctr">
              <a:spcBef>
                <a:spcPts val="0"/>
              </a:spcBef>
              <a:buNone/>
            </a:pPr>
            <a:r>
              <a:rPr lang="en" sz="1800">
                <a:solidFill>
                  <a:schemeClr val="lt1"/>
                </a:solidFill>
                <a:latin typeface="Source Code Pro"/>
                <a:ea typeface="Source Code Pro"/>
                <a:cs typeface="Source Code Pro"/>
                <a:sym typeface="Source Code Pro"/>
              </a:rPr>
              <a:t>C++</a:t>
            </a:r>
          </a:p>
        </p:txBody>
      </p:sp>
      <p:sp>
        <p:nvSpPr>
          <p:cNvPr id="90" name="Shape 90"/>
          <p:cNvSpPr/>
          <p:nvPr/>
        </p:nvSpPr>
        <p:spPr>
          <a:xfrm>
            <a:off x="2705400" y="1890539"/>
            <a:ext cx="1506600" cy="1506600"/>
          </a:xfrm>
          <a:prstGeom prst="ellipse">
            <a:avLst/>
          </a:prstGeom>
          <a:solidFill>
            <a:schemeClr val="accent2"/>
          </a:solidFill>
          <a:ln>
            <a:noFill/>
          </a:ln>
        </p:spPr>
        <p:txBody>
          <a:bodyPr anchorCtr="0" anchor="ctr" bIns="91425" lIns="91425" rIns="91425" tIns="91425">
            <a:noAutofit/>
          </a:bodyPr>
          <a:lstStyle/>
          <a:p>
            <a:pPr lvl="0" rtl="0">
              <a:spcBef>
                <a:spcPts val="0"/>
              </a:spcBef>
              <a:buNone/>
            </a:pPr>
            <a:r>
              <a:t/>
            </a:r>
            <a:endParaRPr/>
          </a:p>
        </p:txBody>
      </p:sp>
      <p:sp>
        <p:nvSpPr>
          <p:cNvPr id="91" name="Shape 91"/>
          <p:cNvSpPr txBox="1"/>
          <p:nvPr/>
        </p:nvSpPr>
        <p:spPr>
          <a:xfrm>
            <a:off x="2705400" y="1814350"/>
            <a:ext cx="1506600" cy="607800"/>
          </a:xfrm>
          <a:prstGeom prst="rect">
            <a:avLst/>
          </a:prstGeom>
          <a:noFill/>
          <a:ln>
            <a:noFill/>
          </a:ln>
        </p:spPr>
        <p:txBody>
          <a:bodyPr anchorCtr="0" anchor="ctr" bIns="91425" lIns="91425" rIns="91425" tIns="91425">
            <a:noAutofit/>
          </a:bodyPr>
          <a:lstStyle/>
          <a:p>
            <a:pPr lvl="0" rtl="0" algn="ctr">
              <a:spcBef>
                <a:spcPts val="0"/>
              </a:spcBef>
              <a:buNone/>
            </a:pPr>
            <a:r>
              <a:rPr lang="en" sz="1800">
                <a:solidFill>
                  <a:schemeClr val="lt1"/>
                </a:solidFill>
                <a:latin typeface="Source Code Pro"/>
                <a:ea typeface="Source Code Pro"/>
                <a:cs typeface="Source Code Pro"/>
                <a:sym typeface="Source Code Pro"/>
              </a:rPr>
              <a:t>Python</a:t>
            </a:r>
          </a:p>
        </p:txBody>
      </p:sp>
      <p:sp>
        <p:nvSpPr>
          <p:cNvPr id="92" name="Shape 92"/>
          <p:cNvSpPr/>
          <p:nvPr/>
        </p:nvSpPr>
        <p:spPr>
          <a:xfrm>
            <a:off x="4566875" y="1890539"/>
            <a:ext cx="1506600" cy="1506600"/>
          </a:xfrm>
          <a:prstGeom prst="ellipse">
            <a:avLst/>
          </a:prstGeom>
          <a:solidFill>
            <a:schemeClr val="accent2"/>
          </a:solidFill>
          <a:ln>
            <a:noFill/>
          </a:ln>
        </p:spPr>
        <p:txBody>
          <a:bodyPr anchorCtr="0" anchor="ctr" bIns="91425" lIns="91425" rIns="91425" tIns="91425">
            <a:noAutofit/>
          </a:bodyPr>
          <a:lstStyle/>
          <a:p>
            <a:pPr lvl="0" rtl="0">
              <a:spcBef>
                <a:spcPts val="0"/>
              </a:spcBef>
              <a:buNone/>
            </a:pPr>
            <a:r>
              <a:t/>
            </a:r>
            <a:endParaRPr/>
          </a:p>
        </p:txBody>
      </p:sp>
      <p:sp>
        <p:nvSpPr>
          <p:cNvPr id="93" name="Shape 93"/>
          <p:cNvSpPr txBox="1"/>
          <p:nvPr/>
        </p:nvSpPr>
        <p:spPr>
          <a:xfrm>
            <a:off x="4566875" y="1890550"/>
            <a:ext cx="1506600" cy="607800"/>
          </a:xfrm>
          <a:prstGeom prst="rect">
            <a:avLst/>
          </a:prstGeom>
          <a:noFill/>
          <a:ln>
            <a:noFill/>
          </a:ln>
        </p:spPr>
        <p:txBody>
          <a:bodyPr anchorCtr="0" anchor="ctr" bIns="91425" lIns="91425" rIns="91425" tIns="91425">
            <a:noAutofit/>
          </a:bodyPr>
          <a:lstStyle/>
          <a:p>
            <a:pPr lvl="0" rtl="0" algn="ctr">
              <a:spcBef>
                <a:spcPts val="0"/>
              </a:spcBef>
              <a:buNone/>
            </a:pPr>
            <a:r>
              <a:rPr lang="en" sz="1800">
                <a:solidFill>
                  <a:schemeClr val="lt1"/>
                </a:solidFill>
                <a:latin typeface="Source Code Pro"/>
                <a:ea typeface="Source Code Pro"/>
                <a:cs typeface="Source Code Pro"/>
                <a:sym typeface="Source Code Pro"/>
              </a:rPr>
              <a:t>“Like” Python</a:t>
            </a:r>
          </a:p>
        </p:txBody>
      </p:sp>
      <p:sp>
        <p:nvSpPr>
          <p:cNvPr id="94" name="Shape 94"/>
          <p:cNvSpPr/>
          <p:nvPr/>
        </p:nvSpPr>
        <p:spPr>
          <a:xfrm>
            <a:off x="6476575" y="1930889"/>
            <a:ext cx="1506600" cy="1506600"/>
          </a:xfrm>
          <a:prstGeom prst="ellipse">
            <a:avLst/>
          </a:prstGeom>
          <a:solidFill>
            <a:schemeClr val="accent2"/>
          </a:solidFill>
          <a:ln>
            <a:noFill/>
          </a:ln>
        </p:spPr>
        <p:txBody>
          <a:bodyPr anchorCtr="0" anchor="ctr" bIns="91425" lIns="91425" rIns="91425" tIns="91425">
            <a:noAutofit/>
          </a:bodyPr>
          <a:lstStyle/>
          <a:p>
            <a:pPr lvl="0" rtl="0">
              <a:spcBef>
                <a:spcPts val="0"/>
              </a:spcBef>
              <a:buNone/>
            </a:pPr>
            <a:r>
              <a:t/>
            </a:r>
            <a:endParaRPr/>
          </a:p>
        </p:txBody>
      </p:sp>
      <p:sp>
        <p:nvSpPr>
          <p:cNvPr id="95" name="Shape 95"/>
          <p:cNvSpPr txBox="1"/>
          <p:nvPr/>
        </p:nvSpPr>
        <p:spPr>
          <a:xfrm>
            <a:off x="6476575" y="1854700"/>
            <a:ext cx="1506600" cy="607800"/>
          </a:xfrm>
          <a:prstGeom prst="rect">
            <a:avLst/>
          </a:prstGeom>
          <a:noFill/>
          <a:ln>
            <a:noFill/>
          </a:ln>
        </p:spPr>
        <p:txBody>
          <a:bodyPr anchorCtr="0" anchor="ctr" bIns="91425" lIns="91425" rIns="91425" tIns="91425">
            <a:noAutofit/>
          </a:bodyPr>
          <a:lstStyle/>
          <a:p>
            <a:pPr lvl="0" rtl="0" algn="ctr">
              <a:spcBef>
                <a:spcPts val="0"/>
              </a:spcBef>
              <a:buNone/>
            </a:pPr>
            <a:r>
              <a:rPr lang="en" sz="1800">
                <a:solidFill>
                  <a:schemeClr val="lt1"/>
                </a:solidFill>
                <a:latin typeface="Source Code Pro"/>
                <a:ea typeface="Source Code Pro"/>
                <a:cs typeface="Source Code Pro"/>
                <a:sym typeface="Source Code Pro"/>
              </a:rPr>
              <a:t>Other</a:t>
            </a:r>
          </a:p>
        </p:txBody>
      </p:sp>
      <p:sp>
        <p:nvSpPr>
          <p:cNvPr id="96" name="Shape 96"/>
          <p:cNvSpPr txBox="1"/>
          <p:nvPr/>
        </p:nvSpPr>
        <p:spPr>
          <a:xfrm>
            <a:off x="2675337" y="2492350"/>
            <a:ext cx="1611900" cy="607800"/>
          </a:xfrm>
          <a:prstGeom prst="rect">
            <a:avLst/>
          </a:prstGeom>
          <a:noFill/>
          <a:ln>
            <a:noFill/>
          </a:ln>
        </p:spPr>
        <p:txBody>
          <a:bodyPr anchorCtr="0" anchor="ctr" bIns="91425" lIns="91425" rIns="91425" tIns="91425">
            <a:noAutofit/>
          </a:bodyPr>
          <a:lstStyle/>
          <a:p>
            <a:pPr lvl="0" rtl="0" algn="ctr">
              <a:spcBef>
                <a:spcPts val="0"/>
              </a:spcBef>
              <a:buNone/>
            </a:pPr>
            <a:r>
              <a:rPr b="1" lang="en" sz="1100">
                <a:solidFill>
                  <a:schemeClr val="lt1"/>
                </a:solidFill>
                <a:latin typeface="Source Code Pro"/>
                <a:ea typeface="Source Code Pro"/>
                <a:cs typeface="Source Code Pro"/>
                <a:sym typeface="Source Code Pro"/>
              </a:rPr>
              <a:t>Theano</a:t>
            </a:r>
            <a:r>
              <a:rPr lang="en" sz="1100">
                <a:solidFill>
                  <a:schemeClr val="lt1"/>
                </a:solidFill>
                <a:latin typeface="Source Code Pro"/>
                <a:ea typeface="Source Code Pro"/>
                <a:cs typeface="Source Code Pro"/>
                <a:sym typeface="Source Code Pro"/>
              </a:rPr>
              <a:t> - Graph, python, long compilation</a:t>
            </a:r>
          </a:p>
          <a:p>
            <a:pPr lvl="0" rtl="0" algn="ctr">
              <a:spcBef>
                <a:spcPts val="0"/>
              </a:spcBef>
              <a:buNone/>
            </a:pPr>
            <a:r>
              <a:rPr b="1" lang="en" sz="1100">
                <a:solidFill>
                  <a:srgbClr val="FF9900"/>
                </a:solidFill>
                <a:latin typeface="Source Code Pro"/>
                <a:ea typeface="Source Code Pro"/>
                <a:cs typeface="Source Code Pro"/>
                <a:sym typeface="Source Code Pro"/>
              </a:rPr>
              <a:t>Tensorflow</a:t>
            </a:r>
            <a:r>
              <a:rPr b="1" lang="en" sz="1100">
                <a:solidFill>
                  <a:schemeClr val="lt1"/>
                </a:solidFill>
                <a:latin typeface="Source Code Pro"/>
                <a:ea typeface="Source Code Pro"/>
                <a:cs typeface="Source Code Pro"/>
                <a:sym typeface="Source Code Pro"/>
              </a:rPr>
              <a:t> </a:t>
            </a:r>
            <a:r>
              <a:rPr lang="en" sz="1100">
                <a:solidFill>
                  <a:schemeClr val="lt1"/>
                </a:solidFill>
                <a:latin typeface="Source Code Pro"/>
                <a:ea typeface="Source Code Pro"/>
                <a:cs typeface="Source Code Pro"/>
                <a:sym typeface="Source Code Pro"/>
              </a:rPr>
              <a:t>- Graph, python, google</a:t>
            </a:r>
          </a:p>
        </p:txBody>
      </p:sp>
      <p:sp>
        <p:nvSpPr>
          <p:cNvPr id="97" name="Shape 97"/>
          <p:cNvSpPr txBox="1"/>
          <p:nvPr/>
        </p:nvSpPr>
        <p:spPr>
          <a:xfrm>
            <a:off x="966400" y="2344050"/>
            <a:ext cx="1506600" cy="607800"/>
          </a:xfrm>
          <a:prstGeom prst="rect">
            <a:avLst/>
          </a:prstGeom>
          <a:noFill/>
          <a:ln>
            <a:noFill/>
          </a:ln>
        </p:spPr>
        <p:txBody>
          <a:bodyPr anchorCtr="0" anchor="ctr" bIns="91425" lIns="91425" rIns="91425" tIns="91425">
            <a:noAutofit/>
          </a:bodyPr>
          <a:lstStyle/>
          <a:p>
            <a:pPr lvl="0" rtl="0" algn="ctr">
              <a:spcBef>
                <a:spcPts val="0"/>
              </a:spcBef>
              <a:buNone/>
            </a:pPr>
            <a:r>
              <a:rPr b="1" lang="en" sz="1100">
                <a:solidFill>
                  <a:schemeClr val="lt1"/>
                </a:solidFill>
                <a:latin typeface="Source Code Pro"/>
                <a:ea typeface="Source Code Pro"/>
                <a:cs typeface="Source Code Pro"/>
                <a:sym typeface="Source Code Pro"/>
              </a:rPr>
              <a:t>Caffe</a:t>
            </a:r>
            <a:r>
              <a:rPr lang="en" sz="1100">
                <a:solidFill>
                  <a:schemeClr val="lt1"/>
                </a:solidFill>
                <a:latin typeface="Source Code Pro"/>
                <a:ea typeface="Source Code Pro"/>
                <a:cs typeface="Source Code Pro"/>
                <a:sym typeface="Source Code Pro"/>
              </a:rPr>
              <a:t> - simple, fast, ConvNets, first?</a:t>
            </a:r>
          </a:p>
        </p:txBody>
      </p:sp>
      <p:sp>
        <p:nvSpPr>
          <p:cNvPr id="98" name="Shape 98"/>
          <p:cNvSpPr txBox="1"/>
          <p:nvPr/>
        </p:nvSpPr>
        <p:spPr>
          <a:xfrm>
            <a:off x="4489575" y="2492350"/>
            <a:ext cx="1611900" cy="607800"/>
          </a:xfrm>
          <a:prstGeom prst="rect">
            <a:avLst/>
          </a:prstGeom>
          <a:noFill/>
          <a:ln>
            <a:noFill/>
          </a:ln>
        </p:spPr>
        <p:txBody>
          <a:bodyPr anchorCtr="0" anchor="ctr" bIns="91425" lIns="91425" rIns="91425" tIns="91425">
            <a:noAutofit/>
          </a:bodyPr>
          <a:lstStyle/>
          <a:p>
            <a:pPr lvl="0" rtl="0" algn="ctr">
              <a:spcBef>
                <a:spcPts val="0"/>
              </a:spcBef>
              <a:buNone/>
            </a:pPr>
            <a:r>
              <a:rPr b="1" lang="en" sz="1100">
                <a:solidFill>
                  <a:schemeClr val="lt1"/>
                </a:solidFill>
                <a:latin typeface="Source Code Pro"/>
                <a:ea typeface="Source Code Pro"/>
                <a:cs typeface="Source Code Pro"/>
                <a:sym typeface="Source Code Pro"/>
              </a:rPr>
              <a:t>Torch</a:t>
            </a:r>
            <a:r>
              <a:rPr lang="en" sz="1100">
                <a:solidFill>
                  <a:schemeClr val="lt1"/>
                </a:solidFill>
                <a:latin typeface="Source Code Pro"/>
                <a:ea typeface="Source Code Pro"/>
                <a:cs typeface="Source Code Pro"/>
                <a:sym typeface="Source Code Pro"/>
              </a:rPr>
              <a:t> - Popular, easy to create layers, Lua?</a:t>
            </a:r>
          </a:p>
        </p:txBody>
      </p:sp>
      <p:sp>
        <p:nvSpPr>
          <p:cNvPr id="99" name="Shape 99"/>
          <p:cNvSpPr txBox="1"/>
          <p:nvPr/>
        </p:nvSpPr>
        <p:spPr>
          <a:xfrm>
            <a:off x="6476575" y="2422150"/>
            <a:ext cx="1611900" cy="607800"/>
          </a:xfrm>
          <a:prstGeom prst="rect">
            <a:avLst/>
          </a:prstGeom>
          <a:noFill/>
          <a:ln>
            <a:noFill/>
          </a:ln>
        </p:spPr>
        <p:txBody>
          <a:bodyPr anchorCtr="0" anchor="ctr" bIns="91425" lIns="91425" rIns="91425" tIns="91425">
            <a:noAutofit/>
          </a:bodyPr>
          <a:lstStyle/>
          <a:p>
            <a:pPr lvl="0" rtl="0" algn="ctr">
              <a:spcBef>
                <a:spcPts val="0"/>
              </a:spcBef>
              <a:buNone/>
            </a:pPr>
            <a:r>
              <a:rPr b="1" lang="en" sz="1100">
                <a:solidFill>
                  <a:schemeClr val="lt1"/>
                </a:solidFill>
                <a:latin typeface="Source Code Pro"/>
                <a:ea typeface="Source Code Pro"/>
                <a:cs typeface="Source Code Pro"/>
                <a:sym typeface="Source Code Pro"/>
              </a:rPr>
              <a:t>MatConvNet</a:t>
            </a:r>
            <a:r>
              <a:rPr lang="en" sz="1100">
                <a:solidFill>
                  <a:schemeClr val="lt1"/>
                </a:solidFill>
                <a:latin typeface="Source Code Pro"/>
                <a:ea typeface="Source Code Pro"/>
                <a:cs typeface="Source Code Pro"/>
                <a:sym typeface="Source Code Pro"/>
              </a:rPr>
              <a:t> - Matlab, optimized, easy to understand</a:t>
            </a:r>
          </a:p>
        </p:txBody>
      </p:sp>
      <p:sp>
        <p:nvSpPr>
          <p:cNvPr id="100" name="Shape 100"/>
          <p:cNvSpPr txBox="1"/>
          <p:nvPr/>
        </p:nvSpPr>
        <p:spPr>
          <a:xfrm>
            <a:off x="1954675" y="3891875"/>
            <a:ext cx="5602200" cy="1005600"/>
          </a:xfrm>
          <a:prstGeom prst="rect">
            <a:avLst/>
          </a:prstGeom>
          <a:noFill/>
          <a:ln>
            <a:noFill/>
          </a:ln>
        </p:spPr>
        <p:txBody>
          <a:bodyPr anchorCtr="0" anchor="ctr" bIns="91425" lIns="91425" rIns="91425" tIns="91425">
            <a:noAutofit/>
          </a:bodyPr>
          <a:lstStyle/>
          <a:p>
            <a:pPr lvl="0">
              <a:spcBef>
                <a:spcPts val="0"/>
              </a:spcBef>
              <a:buNone/>
            </a:pPr>
            <a:r>
              <a:rPr lang="en">
                <a:solidFill>
                  <a:srgbClr val="FFFFFF"/>
                </a:solidFill>
              </a:rPr>
              <a:t>Wiki</a:t>
            </a:r>
          </a:p>
          <a:p>
            <a:pPr lvl="0" rtl="0">
              <a:spcBef>
                <a:spcPts val="0"/>
              </a:spcBef>
              <a:buNone/>
            </a:pPr>
            <a:r>
              <a:rPr lang="en" u="sng">
                <a:solidFill>
                  <a:schemeClr val="hlink"/>
                </a:solidFill>
                <a:hlinkClick r:id="rId3"/>
              </a:rPr>
              <a:t>https://en.wikipedia.org/wiki/Comparison_of_deep_learning_software</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gtEl>
                                        <p:attrNameLst>
                                          <p:attrName>style.visibility</p:attrName>
                                        </p:attrNameLst>
                                      </p:cBhvr>
                                      <p:to>
                                        <p:strVal val="visible"/>
                                      </p:to>
                                    </p:set>
                                    <p:animEffect filter="fade" transition="in">
                                      <p:cBhvr>
                                        <p:cTn dur="1000"/>
                                        <p:tgtEl>
                                          <p:spTgt spid="89"/>
                                        </p:tgtEl>
                                      </p:cBhvr>
                                    </p:animEffect>
                                  </p:childTnLst>
                                </p:cTn>
                              </p:par>
                              <p:par>
                                <p:cTn fill="hold" nodeType="withEffect" presetClass="entr" presetID="10" presetSubtype="0">
                                  <p:stCondLst>
                                    <p:cond delay="0"/>
                                  </p:stCondLst>
                                  <p:childTnLst>
                                    <p:set>
                                      <p:cBhvr>
                                        <p:cTn dur="1" fill="hold">
                                          <p:stCondLst>
                                            <p:cond delay="0"/>
                                          </p:stCondLst>
                                        </p:cTn>
                                        <p:tgtEl>
                                          <p:spTgt spid="97"/>
                                        </p:tgtEl>
                                        <p:attrNameLst>
                                          <p:attrName>style.visibility</p:attrName>
                                        </p:attrNameLst>
                                      </p:cBhvr>
                                      <p:to>
                                        <p:strVal val="visible"/>
                                      </p:to>
                                    </p:set>
                                    <p:animEffect filter="fade" transition="in">
                                      <p:cBhvr>
                                        <p:cTn dur="1000"/>
                                        <p:tgtEl>
                                          <p:spTgt spid="97"/>
                                        </p:tgtEl>
                                      </p:cBhvr>
                                    </p:animEffect>
                                  </p:childTnLst>
                                </p:cTn>
                              </p:par>
                              <p:par>
                                <p:cTn fill="hold" nodeType="withEffect" presetClass="entr" presetID="10" presetSubtype="0">
                                  <p:stCondLst>
                                    <p:cond delay="0"/>
                                  </p:stCondLst>
                                  <p:childTnLst>
                                    <p:set>
                                      <p:cBhvr>
                                        <p:cTn dur="1" fill="hold">
                                          <p:stCondLst>
                                            <p:cond delay="0"/>
                                          </p:stCondLst>
                                        </p:cTn>
                                        <p:tgtEl>
                                          <p:spTgt spid="88"/>
                                        </p:tgtEl>
                                        <p:attrNameLst>
                                          <p:attrName>style.visibility</p:attrName>
                                        </p:attrNameLst>
                                      </p:cBhvr>
                                      <p:to>
                                        <p:strVal val="visible"/>
                                      </p:to>
                                    </p:set>
                                    <p:animEffect filter="fade" transition="in">
                                      <p:cBhvr>
                                        <p:cTn dur="1000"/>
                                        <p:tgtEl>
                                          <p:spTgt spid="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gtEl>
                                        <p:attrNameLst>
                                          <p:attrName>style.visibility</p:attrName>
                                        </p:attrNameLst>
                                      </p:cBhvr>
                                      <p:to>
                                        <p:strVal val="visible"/>
                                      </p:to>
                                    </p:set>
                                    <p:animEffect filter="fade" transition="in">
                                      <p:cBhvr>
                                        <p:cTn dur="1000"/>
                                        <p:tgtEl>
                                          <p:spTgt spid="90"/>
                                        </p:tgtEl>
                                      </p:cBhvr>
                                    </p:animEffect>
                                  </p:childTnLst>
                                </p:cTn>
                              </p:par>
                              <p:par>
                                <p:cTn fill="hold" nodeType="withEffect" presetClass="entr" presetID="10" presetSubtype="0">
                                  <p:stCondLst>
                                    <p:cond delay="0"/>
                                  </p:stCondLst>
                                  <p:childTnLst>
                                    <p:set>
                                      <p:cBhvr>
                                        <p:cTn dur="1" fill="hold">
                                          <p:stCondLst>
                                            <p:cond delay="0"/>
                                          </p:stCondLst>
                                        </p:cTn>
                                        <p:tgtEl>
                                          <p:spTgt spid="91"/>
                                        </p:tgtEl>
                                        <p:attrNameLst>
                                          <p:attrName>style.visibility</p:attrName>
                                        </p:attrNameLst>
                                      </p:cBhvr>
                                      <p:to>
                                        <p:strVal val="visible"/>
                                      </p:to>
                                    </p:set>
                                    <p:animEffect filter="fade" transition="in">
                                      <p:cBhvr>
                                        <p:cTn dur="1000"/>
                                        <p:tgtEl>
                                          <p:spTgt spid="91"/>
                                        </p:tgtEl>
                                      </p:cBhvr>
                                    </p:animEffect>
                                  </p:childTnLst>
                                </p:cTn>
                              </p:par>
                              <p:par>
                                <p:cTn fill="hold" nodeType="withEffect" presetClass="entr" presetID="10" presetSubtype="0">
                                  <p:stCondLst>
                                    <p:cond delay="0"/>
                                  </p:stCondLst>
                                  <p:childTnLst>
                                    <p:set>
                                      <p:cBhvr>
                                        <p:cTn dur="1" fill="hold">
                                          <p:stCondLst>
                                            <p:cond delay="0"/>
                                          </p:stCondLst>
                                        </p:cTn>
                                        <p:tgtEl>
                                          <p:spTgt spid="96"/>
                                        </p:tgtEl>
                                        <p:attrNameLst>
                                          <p:attrName>style.visibility</p:attrName>
                                        </p:attrNameLst>
                                      </p:cBhvr>
                                      <p:to>
                                        <p:strVal val="visible"/>
                                      </p:to>
                                    </p:set>
                                    <p:animEffect filter="fade" transition="in">
                                      <p:cBhvr>
                                        <p:cTn dur="1000"/>
                                        <p:tgtEl>
                                          <p:spTgt spid="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3"/>
                                        </p:tgtEl>
                                        <p:attrNameLst>
                                          <p:attrName>style.visibility</p:attrName>
                                        </p:attrNameLst>
                                      </p:cBhvr>
                                      <p:to>
                                        <p:strVal val="visible"/>
                                      </p:to>
                                    </p:set>
                                    <p:animEffect filter="fade" transition="in">
                                      <p:cBhvr>
                                        <p:cTn dur="1000"/>
                                        <p:tgtEl>
                                          <p:spTgt spid="93"/>
                                        </p:tgtEl>
                                      </p:cBhvr>
                                    </p:animEffect>
                                  </p:childTnLst>
                                </p:cTn>
                              </p:par>
                              <p:par>
                                <p:cTn fill="hold" nodeType="withEffect" presetClass="entr" presetID="10" presetSubtype="0">
                                  <p:stCondLst>
                                    <p:cond delay="0"/>
                                  </p:stCondLst>
                                  <p:childTnLst>
                                    <p:set>
                                      <p:cBhvr>
                                        <p:cTn dur="1" fill="hold">
                                          <p:stCondLst>
                                            <p:cond delay="0"/>
                                          </p:stCondLst>
                                        </p:cTn>
                                        <p:tgtEl>
                                          <p:spTgt spid="98"/>
                                        </p:tgtEl>
                                        <p:attrNameLst>
                                          <p:attrName>style.visibility</p:attrName>
                                        </p:attrNameLst>
                                      </p:cBhvr>
                                      <p:to>
                                        <p:strVal val="visible"/>
                                      </p:to>
                                    </p:set>
                                    <p:animEffect filter="fade" transition="in">
                                      <p:cBhvr>
                                        <p:cTn dur="1000"/>
                                        <p:tgtEl>
                                          <p:spTgt spid="98"/>
                                        </p:tgtEl>
                                      </p:cBhvr>
                                    </p:animEffect>
                                  </p:childTnLst>
                                </p:cTn>
                              </p:par>
                              <p:par>
                                <p:cTn fill="hold" nodeType="withEffect" presetClass="entr" presetID="10" presetSubtype="0">
                                  <p:stCondLst>
                                    <p:cond delay="0"/>
                                  </p:stCondLst>
                                  <p:childTnLst>
                                    <p:set>
                                      <p:cBhvr>
                                        <p:cTn dur="1" fill="hold">
                                          <p:stCondLst>
                                            <p:cond delay="0"/>
                                          </p:stCondLst>
                                        </p:cTn>
                                        <p:tgtEl>
                                          <p:spTgt spid="92"/>
                                        </p:tgtEl>
                                        <p:attrNameLst>
                                          <p:attrName>style.visibility</p:attrName>
                                        </p:attrNameLst>
                                      </p:cBhvr>
                                      <p:to>
                                        <p:strVal val="visible"/>
                                      </p:to>
                                    </p:set>
                                    <p:animEffect filter="fade" transition="in">
                                      <p:cBhvr>
                                        <p:cTn dur="1000"/>
                                        <p:tgtEl>
                                          <p:spTgt spid="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5"/>
                                        </p:tgtEl>
                                        <p:attrNameLst>
                                          <p:attrName>style.visibility</p:attrName>
                                        </p:attrNameLst>
                                      </p:cBhvr>
                                      <p:to>
                                        <p:strVal val="visible"/>
                                      </p:to>
                                    </p:set>
                                    <p:animEffect filter="fade" transition="in">
                                      <p:cBhvr>
                                        <p:cTn dur="1000"/>
                                        <p:tgtEl>
                                          <p:spTgt spid="95"/>
                                        </p:tgtEl>
                                      </p:cBhvr>
                                    </p:animEffect>
                                  </p:childTnLst>
                                </p:cTn>
                              </p:par>
                              <p:par>
                                <p:cTn fill="hold" nodeType="withEffect" presetClass="entr" presetID="10" presetSubtype="0">
                                  <p:stCondLst>
                                    <p:cond delay="0"/>
                                  </p:stCondLst>
                                  <p:childTnLst>
                                    <p:set>
                                      <p:cBhvr>
                                        <p:cTn dur="1" fill="hold">
                                          <p:stCondLst>
                                            <p:cond delay="0"/>
                                          </p:stCondLst>
                                        </p:cTn>
                                        <p:tgtEl>
                                          <p:spTgt spid="99"/>
                                        </p:tgtEl>
                                        <p:attrNameLst>
                                          <p:attrName>style.visibility</p:attrName>
                                        </p:attrNameLst>
                                      </p:cBhvr>
                                      <p:to>
                                        <p:strVal val="visible"/>
                                      </p:to>
                                    </p:set>
                                    <p:animEffect filter="fade" transition="in">
                                      <p:cBhvr>
                                        <p:cTn dur="1000"/>
                                        <p:tgtEl>
                                          <p:spTgt spid="99"/>
                                        </p:tgtEl>
                                      </p:cBhvr>
                                    </p:animEffect>
                                  </p:childTnLst>
                                </p:cTn>
                              </p:par>
                              <p:par>
                                <p:cTn fill="hold" nodeType="withEffect" presetClass="entr" presetID="10" presetSubtype="0">
                                  <p:stCondLst>
                                    <p:cond delay="0"/>
                                  </p:stCondLst>
                                  <p:childTnLst>
                                    <p:set>
                                      <p:cBhvr>
                                        <p:cTn dur="1" fill="hold">
                                          <p:stCondLst>
                                            <p:cond delay="0"/>
                                          </p:stCondLst>
                                        </p:cTn>
                                        <p:tgtEl>
                                          <p:spTgt spid="94"/>
                                        </p:tgtEl>
                                        <p:attrNameLst>
                                          <p:attrName>style.visibility</p:attrName>
                                        </p:attrNameLst>
                                      </p:cBhvr>
                                      <p:to>
                                        <p:strVal val="visible"/>
                                      </p:to>
                                    </p:set>
                                    <p:animEffect filter="fade" transition="in">
                                      <p:cBhvr>
                                        <p:cTn dur="1000"/>
                                        <p:tgtEl>
                                          <p:spTgt spid="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0"/>
                                        </p:tgtEl>
                                        <p:attrNameLst>
                                          <p:attrName>style.visibility</p:attrName>
                                        </p:attrNameLst>
                                      </p:cBhvr>
                                      <p:to>
                                        <p:strVal val="visible"/>
                                      </p:to>
                                    </p:set>
                                    <p:animEffect filter="fade" transition="in">
                                      <p:cBhvr>
                                        <p:cTn dur="1000"/>
                                        <p:tgtEl>
                                          <p:spTgt spid="10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4" name="Shape 104"/>
        <p:cNvGrpSpPr/>
        <p:nvPr/>
      </p:nvGrpSpPr>
      <p:grpSpPr>
        <a:xfrm>
          <a:off x="0" y="0"/>
          <a:ext cx="0" cy="0"/>
          <a:chOff x="0" y="0"/>
          <a:chExt cx="0" cy="0"/>
        </a:xfrm>
      </p:grpSpPr>
      <p:sp>
        <p:nvSpPr>
          <p:cNvPr id="105" name="Shape 105"/>
          <p:cNvSpPr txBox="1"/>
          <p:nvPr>
            <p:ph type="title"/>
          </p:nvPr>
        </p:nvSpPr>
        <p:spPr>
          <a:xfrm>
            <a:off x="311700" y="2150850"/>
            <a:ext cx="8520600" cy="841800"/>
          </a:xfrm>
          <a:prstGeom prst="rect">
            <a:avLst/>
          </a:prstGeom>
        </p:spPr>
        <p:txBody>
          <a:bodyPr anchorCtr="0" anchor="ctr" bIns="91425" lIns="91425" rIns="91425" tIns="91425">
            <a:noAutofit/>
          </a:bodyPr>
          <a:lstStyle/>
          <a:p>
            <a:pPr lvl="0">
              <a:spcBef>
                <a:spcPts val="0"/>
              </a:spcBef>
              <a:buNone/>
            </a:pPr>
            <a:r>
              <a:rPr lang="en">
                <a:solidFill>
                  <a:srgbClr val="FF9900"/>
                </a:solidFill>
              </a:rPr>
              <a:t>TensorFlow</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x="0" y="0"/>
          <a:ext cx="0" cy="0"/>
          <a:chOff x="0" y="0"/>
          <a:chExt cx="0" cy="0"/>
        </a:xfrm>
      </p:grpSpPr>
      <p:sp>
        <p:nvSpPr>
          <p:cNvPr id="110" name="Shape 110"/>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solidFill>
                  <a:srgbClr val="FF9900"/>
                </a:solidFill>
              </a:rPr>
              <a:t>TensorFlow</a:t>
            </a:r>
          </a:p>
        </p:txBody>
      </p:sp>
      <p:sp>
        <p:nvSpPr>
          <p:cNvPr id="111" name="Shape 111"/>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spcBef>
                <a:spcPts val="0"/>
              </a:spcBef>
              <a:buNone/>
            </a:pPr>
            <a:r>
              <a:rPr lang="en" u="sng">
                <a:solidFill>
                  <a:srgbClr val="FFFFFF"/>
                </a:solidFill>
              </a:rPr>
              <a:t>From the website:</a:t>
            </a:r>
          </a:p>
          <a:p>
            <a:pPr lvl="0" rtl="0">
              <a:spcBef>
                <a:spcPts val="0"/>
              </a:spcBef>
              <a:buNone/>
            </a:pPr>
            <a:r>
              <a:rPr lang="en">
                <a:solidFill>
                  <a:srgbClr val="FFFFFF"/>
                </a:solidFill>
              </a:rPr>
              <a:t>TensorFlow™ is an open source software library for numerical computation using data flow graphs. Nodes in the graph represent mathematical operations, while the graph edges represent the multidimensional data arrays (tensors) communicated between them. The flexible architecture allows you to deploy computation to one or more CPUs or GPUs in a desktop, server, or mobile device with a single API. TensorFlow was originally developed by researchers and engineers working on the Google Brain Team within Google's Machine Intelligence research organization for the purposes of conducting machine learning and deep neural networks research, but the system is general enough to be applicable in a wide variety of other domains as well.</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x="0" y="0"/>
          <a:ext cx="0" cy="0"/>
          <a:chOff x="0" y="0"/>
          <a:chExt cx="0" cy="0"/>
        </a:xfrm>
      </p:grpSpPr>
      <p:pic>
        <p:nvPicPr>
          <p:cNvPr id="116" name="Shape 116"/>
          <p:cNvPicPr preferRelativeResize="0"/>
          <p:nvPr/>
        </p:nvPicPr>
        <p:blipFill>
          <a:blip r:embed="rId3">
            <a:alphaModFix/>
          </a:blip>
          <a:stretch>
            <a:fillRect/>
          </a:stretch>
        </p:blipFill>
        <p:spPr>
          <a:xfrm>
            <a:off x="0" y="0"/>
            <a:ext cx="9144000" cy="5143500"/>
          </a:xfrm>
          <a:prstGeom prst="rect">
            <a:avLst/>
          </a:prstGeom>
          <a:noFill/>
          <a:ln>
            <a:noFill/>
          </a:ln>
        </p:spPr>
      </p:pic>
      <p:pic>
        <p:nvPicPr>
          <p:cNvPr id="117" name="Shape 117"/>
          <p:cNvPicPr preferRelativeResize="0"/>
          <p:nvPr/>
        </p:nvPicPr>
        <p:blipFill>
          <a:blip r:embed="rId4">
            <a:alphaModFix/>
          </a:blip>
          <a:stretch>
            <a:fillRect/>
          </a:stretch>
        </p:blipFill>
        <p:spPr>
          <a:xfrm>
            <a:off x="35375" y="2755450"/>
            <a:ext cx="4063449" cy="1285849"/>
          </a:xfrm>
          <a:prstGeom prst="rect">
            <a:avLst/>
          </a:prstGeom>
          <a:noFill/>
          <a:ln>
            <a:noFill/>
          </a:ln>
        </p:spPr>
      </p:pic>
      <p:pic>
        <p:nvPicPr>
          <p:cNvPr id="118" name="Shape 118"/>
          <p:cNvPicPr preferRelativeResize="0"/>
          <p:nvPr/>
        </p:nvPicPr>
        <p:blipFill>
          <a:blip r:embed="rId5">
            <a:alphaModFix/>
          </a:blip>
          <a:stretch>
            <a:fillRect/>
          </a:stretch>
        </p:blipFill>
        <p:spPr>
          <a:xfrm>
            <a:off x="5423137" y="2383975"/>
            <a:ext cx="3171825" cy="2609850"/>
          </a:xfrm>
          <a:prstGeom prst="rect">
            <a:avLst/>
          </a:prstGeom>
          <a:noFill/>
          <a:ln>
            <a:noFill/>
          </a:ln>
        </p:spPr>
      </p:pic>
      <p:pic>
        <p:nvPicPr>
          <p:cNvPr id="119" name="Shape 119"/>
          <p:cNvPicPr preferRelativeResize="0"/>
          <p:nvPr/>
        </p:nvPicPr>
        <p:blipFill>
          <a:blip r:embed="rId6">
            <a:alphaModFix/>
          </a:blip>
          <a:stretch>
            <a:fillRect/>
          </a:stretch>
        </p:blipFill>
        <p:spPr>
          <a:xfrm>
            <a:off x="0" y="0"/>
            <a:ext cx="2073349" cy="1381124"/>
          </a:xfrm>
          <a:prstGeom prst="rect">
            <a:avLst/>
          </a:prstGeom>
          <a:noFill/>
          <a:ln>
            <a:noFill/>
          </a:ln>
        </p:spPr>
      </p:pic>
      <p:pic>
        <p:nvPicPr>
          <p:cNvPr id="120" name="Shape 120"/>
          <p:cNvPicPr preferRelativeResize="0"/>
          <p:nvPr/>
        </p:nvPicPr>
        <p:blipFill>
          <a:blip r:embed="rId7">
            <a:alphaModFix/>
          </a:blip>
          <a:stretch>
            <a:fillRect/>
          </a:stretch>
        </p:blipFill>
        <p:spPr>
          <a:xfrm>
            <a:off x="1040950" y="3976700"/>
            <a:ext cx="1807550" cy="1120674"/>
          </a:xfrm>
          <a:prstGeom prst="rect">
            <a:avLst/>
          </a:prstGeom>
          <a:noFill/>
          <a:ln>
            <a:noFill/>
          </a:ln>
        </p:spPr>
      </p:pic>
      <p:pic>
        <p:nvPicPr>
          <p:cNvPr id="121" name="Shape 121"/>
          <p:cNvPicPr preferRelativeResize="0"/>
          <p:nvPr/>
        </p:nvPicPr>
        <p:blipFill>
          <a:blip r:embed="rId8">
            <a:alphaModFix/>
          </a:blip>
          <a:stretch>
            <a:fillRect/>
          </a:stretch>
        </p:blipFill>
        <p:spPr>
          <a:xfrm>
            <a:off x="7669669" y="27225"/>
            <a:ext cx="1358650" cy="17263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0"/>
                                        </p:tgtEl>
                                        <p:attrNameLst>
                                          <p:attrName>style.visibility</p:attrName>
                                        </p:attrNameLst>
                                      </p:cBhvr>
                                      <p:to>
                                        <p:strVal val="visible"/>
                                      </p:to>
                                    </p:set>
                                    <p:animEffect filter="fade" transition="in">
                                      <p:cBhvr>
                                        <p:cTn dur="1000"/>
                                        <p:tgtEl>
                                          <p:spTgt spid="1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gtEl>
                                        <p:attrNameLst>
                                          <p:attrName>style.visibility</p:attrName>
                                        </p:attrNameLst>
                                      </p:cBhvr>
                                      <p:to>
                                        <p:strVal val="visible"/>
                                      </p:to>
                                    </p:set>
                                    <p:animEffect filter="fade" transition="in">
                                      <p:cBhvr>
                                        <p:cTn dur="1000"/>
                                        <p:tgtEl>
                                          <p:spTgt spid="118"/>
                                        </p:tgtEl>
                                      </p:cBhvr>
                                    </p:animEffect>
                                  </p:childTnLst>
                                </p:cTn>
                              </p:par>
                              <p:par>
                                <p:cTn fill="hold" nodeType="withEffect" presetClass="entr" presetID="10" presetSubtype="0">
                                  <p:stCondLst>
                                    <p:cond delay="0"/>
                                  </p:stCondLst>
                                  <p:childTnLst>
                                    <p:set>
                                      <p:cBhvr>
                                        <p:cTn dur="1" fill="hold">
                                          <p:stCondLst>
                                            <p:cond delay="0"/>
                                          </p:stCondLst>
                                        </p:cTn>
                                        <p:tgtEl>
                                          <p:spTgt spid="121"/>
                                        </p:tgtEl>
                                        <p:attrNameLst>
                                          <p:attrName>style.visibility</p:attrName>
                                        </p:attrNameLst>
                                      </p:cBhvr>
                                      <p:to>
                                        <p:strVal val="visible"/>
                                      </p:to>
                                    </p:set>
                                    <p:animEffect filter="fade" transition="in">
                                      <p:cBhvr>
                                        <p:cTn dur="1000"/>
                                        <p:tgtEl>
                                          <p:spTgt spid="121"/>
                                        </p:tgtEl>
                                      </p:cBhvr>
                                    </p:animEffect>
                                  </p:childTnLst>
                                </p:cTn>
                              </p:par>
                              <p:par>
                                <p:cTn fill="hold" nodeType="withEffect" presetClass="entr" presetID="10" presetSubtype="0">
                                  <p:stCondLst>
                                    <p:cond delay="0"/>
                                  </p:stCondLst>
                                  <p:childTnLst>
                                    <p:set>
                                      <p:cBhvr>
                                        <p:cTn dur="1" fill="hold">
                                          <p:stCondLst>
                                            <p:cond delay="0"/>
                                          </p:stCondLst>
                                        </p:cTn>
                                        <p:tgtEl>
                                          <p:spTgt spid="117"/>
                                        </p:tgtEl>
                                        <p:attrNameLst>
                                          <p:attrName>style.visibility</p:attrName>
                                        </p:attrNameLst>
                                      </p:cBhvr>
                                      <p:to>
                                        <p:strVal val="visible"/>
                                      </p:to>
                                    </p:set>
                                    <p:animEffect filter="fade" transition="in">
                                      <p:cBhvr>
                                        <p:cTn dur="1000"/>
                                        <p:tgtEl>
                                          <p:spTgt spid="1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9"/>
                                        </p:tgtEl>
                                        <p:attrNameLst>
                                          <p:attrName>style.visibility</p:attrName>
                                        </p:attrNameLst>
                                      </p:cBhvr>
                                      <p:to>
                                        <p:strVal val="visible"/>
                                      </p:to>
                                    </p:set>
                                    <p:animEffect filter="fade" transition="in">
                                      <p:cBhvr>
                                        <p:cTn dur="1000"/>
                                        <p:tgtEl>
                                          <p:spTgt spid="11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dark-2">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