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notesMasterIdLst>
    <p:notesMasterId r:id="rId26"/>
  </p:notesMasterIdLst>
  <p:sldIdLst>
    <p:sldId id="288" r:id="rId2"/>
    <p:sldId id="293" r:id="rId3"/>
    <p:sldId id="311" r:id="rId4"/>
    <p:sldId id="333" r:id="rId5"/>
    <p:sldId id="334" r:id="rId6"/>
    <p:sldId id="335" r:id="rId7"/>
    <p:sldId id="336" r:id="rId8"/>
    <p:sldId id="339" r:id="rId9"/>
    <p:sldId id="340" r:id="rId10"/>
    <p:sldId id="338" r:id="rId11"/>
    <p:sldId id="341" r:id="rId12"/>
    <p:sldId id="342" r:id="rId13"/>
    <p:sldId id="355" r:id="rId14"/>
    <p:sldId id="343" r:id="rId15"/>
    <p:sldId id="347" r:id="rId16"/>
    <p:sldId id="348" r:id="rId17"/>
    <p:sldId id="349" r:id="rId18"/>
    <p:sldId id="353" r:id="rId19"/>
    <p:sldId id="352" r:id="rId20"/>
    <p:sldId id="354" r:id="rId21"/>
    <p:sldId id="356" r:id="rId22"/>
    <p:sldId id="344" r:id="rId23"/>
    <p:sldId id="337" r:id="rId24"/>
    <p:sldId id="33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01B"/>
    <a:srgbClr val="0033CC"/>
    <a:srgbClr val="FA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74" autoAdjust="0"/>
    <p:restoredTop sz="81121" autoAdjust="0"/>
  </p:normalViewPr>
  <p:slideViewPr>
    <p:cSldViewPr snapToGrid="0">
      <p:cViewPr varScale="1">
        <p:scale>
          <a:sx n="69" d="100"/>
          <a:sy n="69" d="100"/>
        </p:scale>
        <p:origin x="7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7BB5A-6721-446C-91A6-9DA31720ED4F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753BA-A25B-404A-8486-E29AF1A8A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8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ICLR  -  </a:t>
            </a:r>
            <a:r>
              <a:rPr lang="en-US" sz="1200" b="1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I</a:t>
            </a:r>
            <a:r>
              <a:rPr lang="en-US" sz="12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nternational </a:t>
            </a:r>
            <a:r>
              <a:rPr lang="en-US" sz="1200" b="1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C</a:t>
            </a:r>
            <a:r>
              <a:rPr lang="en-US" sz="12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onference on </a:t>
            </a:r>
            <a:r>
              <a:rPr lang="en-US" sz="1200" b="1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L</a:t>
            </a:r>
            <a:r>
              <a:rPr lang="en-US" sz="12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earning </a:t>
            </a:r>
            <a:r>
              <a:rPr lang="en-US" sz="1200" b="1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R</a:t>
            </a:r>
            <a:r>
              <a:rPr lang="en-US" sz="12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epresentations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62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DeepLab use r=12.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86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Standard convolution: obtained responses at only 1/4 of the image positions.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Deeper models with multiple pooling layers are successful in classification tasks.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their increased invariance and large receptive fields are not suited for inferring position.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Super-pixel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dirty="0" smtClean="0"/>
              <a:t>grouping pixels into perceptually meaningful small patches,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replace the pixel grid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Super-pixel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dirty="0" smtClean="0"/>
              <a:t>grouping pixels into perceptually meaningful small patches,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replace the pixel grid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0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45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84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</a:t>
            </a:r>
            <a:r>
              <a:rPr lang="he-IL" dirty="0" smtClean="0"/>
              <a:t> </a:t>
            </a:r>
            <a:r>
              <a:rPr lang="en-US" baseline="0" dirty="0" smtClean="0"/>
              <a:t> directed graph describes how a distribution factorizes into local conditional probability distribution</a:t>
            </a:r>
            <a:endParaRPr lang="he-IL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7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Penalizes a pair of nearby pixels labeled “sky” and “bird” to the same extent as pixels labeled “sky” and “cat”.</a:t>
            </a:r>
          </a:p>
          <a:p>
            <a:r>
              <a:rPr lang="en-US" dirty="0" smtClean="0"/>
              <a:t>P. </a:t>
            </a:r>
            <a:r>
              <a:rPr lang="en-US" sz="1200" dirty="0" err="1" smtClean="0"/>
              <a:t>Krahenbuhl</a:t>
            </a:r>
            <a:r>
              <a:rPr lang="en-US" sz="1200" dirty="0" smtClean="0"/>
              <a:t> et al. present al learning process for a more general penalty to get</a:t>
            </a:r>
            <a:r>
              <a:rPr lang="en-US" sz="1200" baseline="0" dirty="0" smtClean="0"/>
              <a:t> maximal </a:t>
            </a:r>
            <a:r>
              <a:rPr lang="en-US" sz="1200" baseline="0" smtClean="0"/>
              <a:t>log likelihood.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pixels into perceptually meaningful small patches,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replace the pixel grid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2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41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1" dirty="0" smtClean="0"/>
              <a:t>ILSVRC</a:t>
            </a:r>
            <a:r>
              <a:rPr lang="en-US" b="0" dirty="0" smtClean="0"/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ImageNet Large Scale Visual Recognition Challenge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4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5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baseline="0" dirty="0" smtClean="0"/>
              <a:t>Stride</a:t>
            </a:r>
            <a:r>
              <a:rPr lang="en-US" b="0" baseline="0" dirty="0" smtClean="0"/>
              <a:t>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how much we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 the filter at each step.</a:t>
            </a:r>
          </a:p>
          <a:p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Pooling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dirty="0" smtClean="0"/>
              <a:t>replaces the output of the net at a certain location with a</a:t>
            </a:r>
            <a:r>
              <a:rPr lang="en-US" sz="1200" baseline="0" dirty="0" smtClean="0"/>
              <a:t> </a:t>
            </a:r>
            <a:r>
              <a:rPr lang="en-US" sz="1200" dirty="0" smtClean="0"/>
              <a:t>summary statistic of the nearby outputs (e.g. max,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avg</a:t>
            </a:r>
            <a:r>
              <a:rPr lang="en-US" sz="1200" baseline="0" dirty="0" smtClean="0"/>
              <a:t>…).</a:t>
            </a:r>
            <a:endParaRPr lang="he-IL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15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b="0" baseline="0" dirty="0" smtClean="0"/>
              <a:t>Striding </a:t>
            </a:r>
            <a:r>
              <a:rPr lang="en-US" sz="1200" b="0" baseline="0" dirty="0" smtClean="0"/>
              <a:t>c</a:t>
            </a:r>
            <a:r>
              <a:rPr lang="en-US" sz="1200" dirty="0" smtClean="0"/>
              <a:t>omputational efficiency – fewer applications of the filter and smaller output size.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he-IL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7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Invariance is desirable for high-level vision tasks (example: </a:t>
            </a:r>
            <a:r>
              <a:rPr lang="en-US" dirty="0" smtClean="0"/>
              <a:t>we need not know the location of the eyes with</a:t>
            </a:r>
            <a:r>
              <a:rPr lang="en-US" baseline="0" dirty="0" smtClean="0"/>
              <a:t> </a:t>
            </a:r>
            <a:r>
              <a:rPr lang="en-US" dirty="0" smtClean="0"/>
              <a:t>pixel-perfect accuracy, we just need to know that there is an eye on the left side</a:t>
            </a:r>
            <a:r>
              <a:rPr lang="en-US" baseline="0" dirty="0" smtClean="0"/>
              <a:t> </a:t>
            </a:r>
            <a:r>
              <a:rPr lang="en-US" dirty="0" smtClean="0"/>
              <a:t>of the face and an eye on the right side of the face).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However,</a:t>
            </a:r>
            <a:r>
              <a:rPr lang="en-US" baseline="0" dirty="0" smtClean="0"/>
              <a:t> it harms pixel-wise semantic segmentation!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 smtClean="0"/>
              <a:t>Holes - </a:t>
            </a:r>
            <a:r>
              <a:rPr lang="en-US" dirty="0" smtClean="0"/>
              <a:t>‘</a:t>
            </a:r>
            <a:r>
              <a:rPr lang="en-US" dirty="0" err="1" smtClean="0"/>
              <a:t>trous</a:t>
            </a:r>
            <a:r>
              <a:rPr lang="en-US" dirty="0" smtClean="0"/>
              <a:t>’ in French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7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1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11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 smtClean="0"/>
              <a:t>Add “holes”: </a:t>
            </a:r>
            <a:r>
              <a:rPr lang="en-US" sz="1200" dirty="0" smtClean="0"/>
              <a:t>introduce zeros between filter values.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We</a:t>
            </a:r>
            <a:r>
              <a:rPr lang="en-US" sz="1200" baseline="0" dirty="0" smtClean="0"/>
              <a:t> wish to get “stride 1” resolution using effective “stride 2” (r=2).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53BA-A25B-404A-8486-E29AF1A8A0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8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84DA-2F87-47BB-A33D-5C5B239F60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765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284C-5598-4DF6-805A-E88E3600AB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930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A4F99-9B68-4914-8C42-55404A409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69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B1B4-56BF-4C6E-84DD-AC7BA8629B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165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B387-4910-4844-841C-19F6D4A023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489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530B-DEDF-4A1A-B633-0112A29745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74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05AC-60F7-403A-9CB9-F51EAEBCA8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636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68FF-FF96-4A39-9EC8-E0F2D08958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295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254B-2429-4D78-AA66-D155C790EB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230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3C79-3543-4A9B-9EDF-378C4ECD9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956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660D-ECF9-49AF-B1A1-39E7A72E38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458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22AEF-9946-4251-9AF6-C1F08C6AB1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3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ee.ee.bgu.ac.il/~rrtammy/DNN/reading/SemanticYuill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6.00915v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6.00915v1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6.00915v1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researchgate.net/figure/225069465_fig1_Fig-1-Images-segmented-using-SLIC-into-superpixels-of-size-64-256-and-1024-pixels" TargetMode="External"/><Relationship Id="rId5" Type="http://schemas.openxmlformats.org/officeDocument/2006/relationships/hyperlink" Target="https://wwwee.ee.bgu.ac.il/~rrtammy/DNN/reading/SemanticYuille.pdf" TargetMode="External"/><Relationship Id="rId4" Type="http://schemas.openxmlformats.org/officeDocument/2006/relationships/hyperlink" Target="http://www.cv-foundation.org/openaccess/content_cvpr_2015/papers/Mostajabi_Feedforward_Semantic_Segmentation_2015_CVPR_paper.pdf" TargetMode="Externa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hyperlink" Target="http://www.philkr.net/papers/2011-12-01-nips/2011-12-01-nips.pdf" TargetMode="Externa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hyperlink" Target="http://homepages.inf.ed.ac.uk/csutton/publications/crftut-fnt.pdf" TargetMode="Externa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png"/><Relationship Id="rId10" Type="http://schemas.openxmlformats.org/officeDocument/2006/relationships/hyperlink" Target="http://homepages.inf.ed.ac.uk/csutton/publications/crftut-fnt.pdf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homepages.inf.ed.ac.uk/csutton/publications/crftut-fnt.pdf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homepages.inf.ed.ac.uk/csutton/publications/crftut-fnt.pdf" TargetMode="External"/><Relationship Id="rId3" Type="http://schemas.openxmlformats.org/officeDocument/2006/relationships/oleObject" Target="../embeddings/oleObject10.bin"/><Relationship Id="rId7" Type="http://schemas.openxmlformats.org/officeDocument/2006/relationships/hyperlink" Target="http://www.philkr.net/papers/2011-12-01-nips/2011-12-01-nips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hyperlink" Target="https://arxiv.org/pdf/1606.00915v1.pdf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31.wmf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6.00915v1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hyperlink" Target="http://www.philkr.net/papers/2011-12-01-nips/2011-12-01-nips.pdf" TargetMode="Externa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ee.ee.bgu.ac.il/~rrtammy/DNN/reading/SemanticYuille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cvl.stat.ucla.edu/" TargetMode="External"/><Relationship Id="rId7" Type="http://schemas.openxmlformats.org/officeDocument/2006/relationships/hyperlink" Target="https://bitbucket.org/deeplab/deeplab-public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KaimingHe/deep-residual-networks" TargetMode="External"/><Relationship Id="rId5" Type="http://schemas.openxmlformats.org/officeDocument/2006/relationships/hyperlink" Target="http://www.robots.ox.ac.uk/~vgg/research/very_deep/" TargetMode="External"/><Relationship Id="rId4" Type="http://schemas.openxmlformats.org/officeDocument/2006/relationships/hyperlink" Target="image-net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link.springer.com/referenceworkentry/10.1007/978-0-387-31439-6_25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231n.github.io/convolutional-networks/#poo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eecs.berkeley.edu/~jonlong/long_shelhamer_fc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thub.com/vdumoulin/conv_arithmetic" TargetMode="Externa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6.00915v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6.00915v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975" y="153521"/>
            <a:ext cx="88289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2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Ben-Gurion University of the Negev</a:t>
            </a:r>
          </a:p>
          <a:p>
            <a:pPr algn="ctr"/>
            <a:r>
              <a:rPr lang="en-US" sz="22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Deep Learning Seminar</a:t>
            </a:r>
          </a:p>
          <a:p>
            <a:pPr algn="ctr"/>
            <a:r>
              <a:rPr lang="en-US" sz="22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Topaz Gilad, 2016</a:t>
            </a:r>
          </a:p>
          <a:p>
            <a:pPr lvl="0" algn="ctr"/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11483" y="1709160"/>
            <a:ext cx="6814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866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Semantic Image Segmentation With DCNN and Fully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 Connected CRFs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747729" y="3755871"/>
            <a:ext cx="345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  <a:tab pos="7086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Liang-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Chieh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Semilight" pitchFamily="34" charset="0"/>
                <a:ea typeface="Times New Roman" pitchFamily="18" charset="0"/>
                <a:cs typeface="Segoe UI Semilight" pitchFamily="34" charset="0"/>
              </a:rPr>
              <a:t> Chen et al.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Semilight" pitchFamily="34" charset="0"/>
              <a:cs typeface="Segoe UI Semilight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7086600" algn="l"/>
              </a:tabLst>
            </a:pPr>
            <a:r>
              <a:rPr lang="en-US" sz="2000" dirty="0" smtClean="0">
                <a:latin typeface="Segoe UI Semilight" pitchFamily="34" charset="0"/>
                <a:ea typeface="Calibri" pitchFamily="34" charset="0"/>
                <a:cs typeface="Segoe UI Semilight" pitchFamily="34" charset="0"/>
              </a:rPr>
              <a:t>ICLR 2015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351" y="6415801"/>
            <a:ext cx="8188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L.-C. Chen, G. Papandreou, I. Kokkinos, K. Murphy, and A. L. </a:t>
            </a:r>
            <a:r>
              <a:rPr lang="en-US" sz="1100" dirty="0" err="1"/>
              <a:t>Yuille</a:t>
            </a:r>
            <a:r>
              <a:rPr lang="en-US" sz="1100" dirty="0"/>
              <a:t>, “</a:t>
            </a:r>
            <a:r>
              <a:rPr lang="en-US" sz="1100" dirty="0">
                <a:hlinkClick r:id="rId3"/>
              </a:rPr>
              <a:t>Semantic image segmentation with deep convolutional nets and fully connected </a:t>
            </a:r>
            <a:r>
              <a:rPr lang="en-US" sz="1100" dirty="0" smtClean="0">
                <a:hlinkClick r:id="rId3"/>
              </a:rPr>
              <a:t>CRFs</a:t>
            </a:r>
            <a:r>
              <a:rPr lang="en-US" sz="1100" dirty="0"/>
              <a:t>,” in ICLR, 2015.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2193" y="4708811"/>
            <a:ext cx="380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3501B"/>
                </a:solidFill>
              </a:rPr>
              <a:t>DeepLab</a:t>
            </a:r>
            <a:r>
              <a:rPr lang="en-US" sz="3600" dirty="0" smtClean="0">
                <a:solidFill>
                  <a:srgbClr val="D3501B"/>
                </a:solidFill>
              </a:rPr>
              <a:t> </a:t>
            </a:r>
            <a:r>
              <a:rPr lang="en-US" sz="3600" dirty="0" smtClean="0"/>
              <a:t>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5678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694985" y="465665"/>
            <a:ext cx="61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Atrous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(‘Holes’) Algorithm</a:t>
            </a:r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434897" y="1607535"/>
            <a:ext cx="8686800" cy="479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/>
              <a:t>Small</a:t>
            </a:r>
            <a:r>
              <a:rPr lang="en-US" sz="2400" dirty="0" smtClean="0"/>
              <a:t> </a:t>
            </a:r>
            <a:r>
              <a:rPr lang="en-US" sz="2400" dirty="0"/>
              <a:t>field-of-view →  accurate </a:t>
            </a:r>
            <a:r>
              <a:rPr lang="en-US" sz="2400" b="1" dirty="0" smtClean="0"/>
              <a:t>localization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/>
              <a:t>Large</a:t>
            </a:r>
            <a:r>
              <a:rPr lang="en-US" sz="2400" dirty="0" smtClean="0"/>
              <a:t> </a:t>
            </a:r>
            <a:r>
              <a:rPr lang="en-US" sz="2400" dirty="0"/>
              <a:t>field-of-view → </a:t>
            </a:r>
            <a:r>
              <a:rPr lang="en-US" sz="2400" dirty="0" smtClean="0"/>
              <a:t> </a:t>
            </a:r>
            <a:r>
              <a:rPr lang="en-US" sz="2400" b="1" dirty="0" smtClean="0"/>
              <a:t>context</a:t>
            </a:r>
            <a:r>
              <a:rPr lang="en-US" sz="2400" dirty="0" smtClean="0"/>
              <a:t> </a:t>
            </a:r>
            <a:r>
              <a:rPr lang="en-US" sz="2400" dirty="0"/>
              <a:t>assimilation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‘</a:t>
            </a:r>
            <a:r>
              <a:rPr lang="en-US" sz="2400" dirty="0"/>
              <a:t>Holes</a:t>
            </a:r>
            <a:r>
              <a:rPr lang="en-US" sz="2400" dirty="0" smtClean="0"/>
              <a:t>’: Introduce </a:t>
            </a:r>
            <a:r>
              <a:rPr lang="en-US" sz="2400" dirty="0"/>
              <a:t>zeros between filter </a:t>
            </a:r>
            <a:r>
              <a:rPr lang="en-US" sz="2400" dirty="0" smtClean="0"/>
              <a:t>values.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/>
              <a:t>Effective </a:t>
            </a:r>
            <a:r>
              <a:rPr lang="en-US" sz="2400" b="1" dirty="0"/>
              <a:t>filter size </a:t>
            </a:r>
            <a:r>
              <a:rPr lang="en-US" sz="2400" b="1" dirty="0" smtClean="0"/>
              <a:t>increases </a:t>
            </a:r>
            <a:r>
              <a:rPr lang="en-US" sz="2400" dirty="0"/>
              <a:t>(enlarge the </a:t>
            </a:r>
            <a:r>
              <a:rPr lang="en-US" sz="2400" b="1" dirty="0" smtClean="0"/>
              <a:t>field-of-view </a:t>
            </a:r>
            <a:r>
              <a:rPr lang="en-US" sz="2400" dirty="0"/>
              <a:t>of </a:t>
            </a:r>
            <a:r>
              <a:rPr lang="en-US" sz="2400" dirty="0" smtClean="0"/>
              <a:t>filter):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However, we take </a:t>
            </a:r>
            <a:r>
              <a:rPr lang="en-US" sz="2400" dirty="0"/>
              <a:t>into account </a:t>
            </a:r>
            <a:r>
              <a:rPr lang="en-US" sz="2400" b="1" dirty="0" smtClean="0"/>
              <a:t>only</a:t>
            </a:r>
            <a:r>
              <a:rPr lang="en-US" sz="2400" dirty="0" smtClean="0"/>
              <a:t> the </a:t>
            </a:r>
            <a:r>
              <a:rPr lang="en-US" sz="2400" b="1" dirty="0"/>
              <a:t>non-zero</a:t>
            </a:r>
            <a:r>
              <a:rPr lang="en-US" sz="2400" dirty="0"/>
              <a:t> filter </a:t>
            </a:r>
            <a:r>
              <a:rPr lang="en-US" sz="2400" dirty="0" smtClean="0"/>
              <a:t>values: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Number </a:t>
            </a:r>
            <a:r>
              <a:rPr lang="en-US" sz="2400" dirty="0"/>
              <a:t>of filter </a:t>
            </a:r>
            <a:r>
              <a:rPr lang="en-US" sz="2400" dirty="0" smtClean="0"/>
              <a:t>parameters is the same.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Number of operations </a:t>
            </a:r>
            <a:r>
              <a:rPr lang="en-US" sz="2400" dirty="0"/>
              <a:t>per position </a:t>
            </a:r>
            <a:r>
              <a:rPr lang="en-US" sz="2400" dirty="0" smtClean="0"/>
              <a:t>is the same.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3351" y="6415801"/>
            <a:ext cx="8188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Chen, Liang-</a:t>
            </a:r>
            <a:r>
              <a:rPr lang="en-US" sz="1100" dirty="0" err="1"/>
              <a:t>Chieh</a:t>
            </a:r>
            <a:r>
              <a:rPr lang="en-US" sz="1100" dirty="0"/>
              <a:t>, et al. "</a:t>
            </a:r>
            <a:r>
              <a:rPr lang="en-US" sz="1100" dirty="0">
                <a:hlinkClick r:id="rId3"/>
              </a:rPr>
              <a:t>DeepLab: Semantic Image Segmentation with Deep Convolutional Nets, </a:t>
            </a:r>
            <a:r>
              <a:rPr lang="en-US" sz="1100" dirty="0" err="1">
                <a:hlinkClick r:id="rId3"/>
              </a:rPr>
              <a:t>Atrous</a:t>
            </a:r>
            <a:r>
              <a:rPr lang="en-US" sz="1100" dirty="0">
                <a:hlinkClick r:id="rId3"/>
              </a:rPr>
              <a:t> Convolution, and Fully Connected CRFs</a:t>
            </a:r>
            <a:r>
              <a:rPr lang="en-US" sz="1100" dirty="0"/>
              <a:t>." </a:t>
            </a:r>
            <a:r>
              <a:rPr lang="en-US" sz="1100" i="1" dirty="0" err="1"/>
              <a:t>arXiv</a:t>
            </a:r>
            <a:r>
              <a:rPr lang="en-US" sz="1100" i="1" dirty="0"/>
              <a:t> preprint arXiv:1606.00915</a:t>
            </a:r>
            <a:r>
              <a:rPr lang="en-US" sz="1100" dirty="0"/>
              <a:t> (2016).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3530" y="1258668"/>
            <a:ext cx="666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3501B"/>
                </a:solidFill>
              </a:rPr>
              <a:t>Filters field-of-view</a:t>
            </a:r>
            <a:endParaRPr lang="en-US" sz="2800" b="1" dirty="0">
              <a:solidFill>
                <a:srgbClr val="D3501B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74" y="4114842"/>
            <a:ext cx="481756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694985" y="465665"/>
            <a:ext cx="61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Atrous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(‘Holes’) Algorithm</a:t>
            </a:r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351" y="6415801"/>
            <a:ext cx="8188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Chen, Liang-</a:t>
            </a:r>
            <a:r>
              <a:rPr lang="en-US" sz="1100" dirty="0" err="1"/>
              <a:t>Chieh</a:t>
            </a:r>
            <a:r>
              <a:rPr lang="en-US" sz="1100" dirty="0"/>
              <a:t>, et al. "</a:t>
            </a:r>
            <a:r>
              <a:rPr lang="en-US" sz="1100" dirty="0">
                <a:hlinkClick r:id="rId3"/>
              </a:rPr>
              <a:t>DeepLab: Semantic Image Segmentation with Deep Convolutional Nets, </a:t>
            </a:r>
            <a:r>
              <a:rPr lang="en-US" sz="1100" dirty="0" err="1">
                <a:hlinkClick r:id="rId3"/>
              </a:rPr>
              <a:t>Atrous</a:t>
            </a:r>
            <a:r>
              <a:rPr lang="en-US" sz="1100" dirty="0">
                <a:hlinkClick r:id="rId3"/>
              </a:rPr>
              <a:t> Convolution, and Fully Connected CRFs</a:t>
            </a:r>
            <a:r>
              <a:rPr lang="en-US" sz="1100" dirty="0"/>
              <a:t>." </a:t>
            </a:r>
            <a:r>
              <a:rPr lang="en-US" sz="1100" i="1" dirty="0" err="1"/>
              <a:t>arXiv</a:t>
            </a:r>
            <a:r>
              <a:rPr lang="en-US" sz="1100" i="1" dirty="0"/>
              <a:t> preprint arXiv:1606.00915</a:t>
            </a:r>
            <a:r>
              <a:rPr lang="en-US" sz="1100" dirty="0"/>
              <a:t> (2016).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460" y="2200275"/>
            <a:ext cx="218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3501B"/>
                </a:solidFill>
              </a:rPr>
              <a:t>Standard convolution</a:t>
            </a:r>
            <a:endParaRPr lang="en-US" b="1" dirty="0">
              <a:solidFill>
                <a:srgbClr val="D3501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710" y="4648180"/>
            <a:ext cx="218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D3501B"/>
                </a:solidFill>
              </a:rPr>
              <a:t>Atrous</a:t>
            </a:r>
            <a:endParaRPr lang="en-US" b="1" dirty="0" smtClean="0">
              <a:solidFill>
                <a:srgbClr val="D3501B"/>
              </a:solidFill>
            </a:endParaRPr>
          </a:p>
          <a:p>
            <a:r>
              <a:rPr lang="en-US" b="1" dirty="0" smtClean="0">
                <a:solidFill>
                  <a:srgbClr val="D3501B"/>
                </a:solidFill>
              </a:rPr>
              <a:t>convolution</a:t>
            </a:r>
            <a:endParaRPr lang="en-US" b="1" dirty="0">
              <a:solidFill>
                <a:srgbClr val="D3501B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97010" y="4087296"/>
            <a:ext cx="6362574" cy="1705342"/>
            <a:chOff x="1597010" y="4087296"/>
            <a:chExt cx="6362574" cy="17053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7010" y="4087296"/>
              <a:ext cx="6362574" cy="17053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33774" y="4087296"/>
              <a:ext cx="866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Padded filter</a:t>
              </a:r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4348" y="1519127"/>
            <a:ext cx="6485236" cy="2265762"/>
            <a:chOff x="1474348" y="1519127"/>
            <a:chExt cx="6485236" cy="22657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4348" y="1519127"/>
              <a:ext cx="6485236" cy="226576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11782" y="1615500"/>
              <a:ext cx="866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Originalfilter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88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504432" y="305993"/>
            <a:ext cx="616662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dirty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Boundary recovery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493351" y="1569435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DCNN </a:t>
            </a:r>
            <a:r>
              <a:rPr lang="en-US" sz="2400" dirty="0" smtClean="0"/>
              <a:t>trade-off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Classification accuracy  ↔  Localization </a:t>
            </a:r>
            <a:r>
              <a:rPr lang="en-US" sz="2400" dirty="0" smtClean="0"/>
              <a:t>accuracy</a:t>
            </a:r>
          </a:p>
          <a:p>
            <a:endParaRPr lang="en-US" sz="2400" dirty="0" smtClean="0"/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DCNN score maps </a:t>
            </a:r>
            <a:r>
              <a:rPr lang="en-US" sz="2400" b="1" dirty="0"/>
              <a:t>successfully</a:t>
            </a:r>
            <a:r>
              <a:rPr lang="en-US" sz="2400" dirty="0"/>
              <a:t> predict </a:t>
            </a:r>
            <a:r>
              <a:rPr lang="en-US" sz="2400" b="1" dirty="0"/>
              <a:t>classification</a:t>
            </a:r>
            <a:r>
              <a:rPr lang="en-US" sz="2400" dirty="0"/>
              <a:t> and rough position.</a:t>
            </a:r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x"/>
            </a:pPr>
            <a:r>
              <a:rPr lang="en-US" sz="2400" b="1" dirty="0"/>
              <a:t>Less effective </a:t>
            </a:r>
            <a:r>
              <a:rPr lang="en-US" sz="2400" dirty="0"/>
              <a:t>for </a:t>
            </a:r>
            <a:r>
              <a:rPr lang="en-US" sz="2400" b="1" dirty="0"/>
              <a:t>exact</a:t>
            </a:r>
            <a:r>
              <a:rPr lang="en-US" sz="2400" dirty="0"/>
              <a:t> </a:t>
            </a:r>
            <a:r>
              <a:rPr lang="en-US" sz="2400" b="1" dirty="0"/>
              <a:t>outline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x"/>
            </a:pPr>
            <a:endParaRPr lang="en-US" sz="2400" dirty="0"/>
          </a:p>
          <a:p>
            <a:pPr>
              <a:buClr>
                <a:srgbClr val="C00000"/>
              </a:buClr>
            </a:pPr>
            <a:endParaRPr lang="en-US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43986" y="6356350"/>
            <a:ext cx="8188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Chen, Liang-</a:t>
            </a:r>
            <a:r>
              <a:rPr lang="en-US" sz="1100" dirty="0" err="1"/>
              <a:t>Chieh</a:t>
            </a:r>
            <a:r>
              <a:rPr lang="en-US" sz="1100" dirty="0"/>
              <a:t>, et al. "</a:t>
            </a:r>
            <a:r>
              <a:rPr lang="en-US" sz="1100" dirty="0">
                <a:hlinkClick r:id="rId3"/>
              </a:rPr>
              <a:t>DeepLab: Semantic Image Segmentation with Deep Convolutional Nets, </a:t>
            </a:r>
            <a:r>
              <a:rPr lang="en-US" sz="1100" dirty="0" err="1">
                <a:hlinkClick r:id="rId3"/>
              </a:rPr>
              <a:t>Atrous</a:t>
            </a:r>
            <a:r>
              <a:rPr lang="en-US" sz="1100" dirty="0">
                <a:hlinkClick r:id="rId3"/>
              </a:rPr>
              <a:t> Convolution, and Fully Connected CRFs</a:t>
            </a:r>
            <a:r>
              <a:rPr lang="en-US" sz="1100" dirty="0"/>
              <a:t>." </a:t>
            </a:r>
            <a:r>
              <a:rPr lang="en-US" sz="1100" i="1" dirty="0" err="1"/>
              <a:t>arXiv</a:t>
            </a:r>
            <a:r>
              <a:rPr lang="en-US" sz="1100" i="1" dirty="0"/>
              <a:t> preprint arXiv:1606.00915</a:t>
            </a:r>
            <a:r>
              <a:rPr lang="en-US" sz="1100" dirty="0"/>
              <a:t> (2016</a:t>
            </a:r>
            <a:r>
              <a:rPr lang="en-US" sz="11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172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504432" y="305993"/>
            <a:ext cx="616662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dirty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Boundary recovery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493351" y="1569435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Possible solution: </a:t>
            </a:r>
            <a:r>
              <a:rPr lang="en-US" sz="2400" dirty="0">
                <a:hlinkClick r:id="rId4"/>
              </a:rPr>
              <a:t>super-pixel</a:t>
            </a:r>
            <a:r>
              <a:rPr lang="en-US" sz="2400" dirty="0"/>
              <a:t> </a:t>
            </a:r>
            <a:r>
              <a:rPr lang="en-US" sz="2400" dirty="0" smtClean="0"/>
              <a:t>representation.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/>
              <a:t>Suggested Solution: </a:t>
            </a:r>
            <a:r>
              <a:rPr lang="en-US" sz="2400" dirty="0" smtClean="0"/>
              <a:t>fully connected CRFs.</a:t>
            </a:r>
          </a:p>
          <a:p>
            <a:endParaRPr lang="en-US" sz="2400" dirty="0"/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x"/>
            </a:pPr>
            <a:endParaRPr lang="en-US" sz="2400" dirty="0"/>
          </a:p>
          <a:p>
            <a:pPr>
              <a:buClr>
                <a:srgbClr val="C00000"/>
              </a:buClr>
            </a:pPr>
            <a:endParaRPr lang="en-US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55137" y="6238830"/>
            <a:ext cx="81887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L.-C. Chen, G. Papandreou, I. Kokkinos, K. Murphy, and A. L. </a:t>
            </a:r>
            <a:r>
              <a:rPr lang="en-US" sz="1100" dirty="0" err="1"/>
              <a:t>Yuille</a:t>
            </a:r>
            <a:r>
              <a:rPr lang="en-US" sz="1100" dirty="0"/>
              <a:t>, “</a:t>
            </a:r>
            <a:r>
              <a:rPr lang="en-US" sz="1100" dirty="0">
                <a:hlinkClick r:id="rId5"/>
              </a:rPr>
              <a:t>Semantic image segmentation with deep convolutional nets and fully connected CRFs</a:t>
            </a:r>
            <a:r>
              <a:rPr lang="en-US" sz="1100" dirty="0"/>
              <a:t>,” in ICLR, 2015.</a:t>
            </a:r>
          </a:p>
          <a:p>
            <a:pPr fontAlgn="base"/>
            <a:r>
              <a:rPr lang="en-US" sz="1100" dirty="0" smtClean="0">
                <a:hlinkClick r:id="rId6"/>
              </a:rPr>
              <a:t>https</a:t>
            </a:r>
            <a:r>
              <a:rPr lang="en-US" sz="1100" dirty="0">
                <a:hlinkClick r:id="rId6"/>
              </a:rPr>
              <a:t>://www.researchgate.net/figure/225069465_fig1_Fig-1-Images-segmented-using-SLIC-into-superpixels-of-size-64-256-and-1024-pixels</a:t>
            </a:r>
            <a:endParaRPr lang="en-US" sz="11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33123"/>
              </p:ext>
            </p:extLst>
          </p:nvPr>
        </p:nvGraphicFramePr>
        <p:xfrm>
          <a:off x="6834187" y="1557866"/>
          <a:ext cx="1852613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Bitmap Image" r:id="rId7" imgW="1851840" imgH="2689920" progId="Paint.Picture">
                  <p:embed/>
                </p:oleObj>
              </mc:Choice>
              <mc:Fallback>
                <p:oleObj name="Bitmap Image" r:id="rId7" imgW="1851840" imgH="2689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4187" y="1557866"/>
                        <a:ext cx="1852613" cy="268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870" y="3322216"/>
            <a:ext cx="5441798" cy="25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504432" y="305993"/>
            <a:ext cx="616662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onditional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andom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F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ields</a:t>
            </a:r>
            <a:endParaRPr lang="en-US" sz="40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493351" y="1569435"/>
            <a:ext cx="82904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  - Random field of input observations (images) of size 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                       - Set of labels.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   - </a:t>
            </a:r>
            <a:r>
              <a:rPr lang="en-US" sz="2400" dirty="0"/>
              <a:t>Random field of </a:t>
            </a:r>
            <a:r>
              <a:rPr lang="en-US" sz="2400" dirty="0" smtClean="0"/>
              <a:t>pixel labels.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   - color vector of pixel j.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   - label assigned to pixel j.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CRFs </a:t>
            </a:r>
            <a:r>
              <a:rPr lang="en-US" sz="2000" dirty="0"/>
              <a:t>are usually used to model connections between different </a:t>
            </a:r>
            <a:r>
              <a:rPr lang="en-US" sz="2000" dirty="0" smtClean="0"/>
              <a:t>images.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Here </a:t>
            </a:r>
            <a:r>
              <a:rPr lang="en-US" sz="2000" dirty="0"/>
              <a:t>we use them to </a:t>
            </a:r>
            <a:r>
              <a:rPr lang="en-US" sz="2000" b="1" dirty="0"/>
              <a:t>model connection between image pixels</a:t>
            </a:r>
            <a:r>
              <a:rPr lang="en-US" sz="2000" dirty="0"/>
              <a:t>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342900" indent="-342900">
              <a:buClr>
                <a:srgbClr val="C00000"/>
              </a:buClr>
              <a:buFont typeface="Calibri" panose="020F0502020204030204" pitchFamily="34" charset="0"/>
              <a:buChar char="x"/>
            </a:pPr>
            <a:endParaRPr lang="en-US" sz="2400" dirty="0"/>
          </a:p>
          <a:p>
            <a:pPr>
              <a:buClr>
                <a:srgbClr val="C00000"/>
              </a:buClr>
            </a:pPr>
            <a:endParaRPr lang="en-US" sz="2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93237" y="6408107"/>
            <a:ext cx="8188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P. </a:t>
            </a:r>
            <a:r>
              <a:rPr lang="en-US" sz="1100" dirty="0" err="1"/>
              <a:t>Krahenbuhl</a:t>
            </a:r>
            <a:r>
              <a:rPr lang="en-US" sz="1100" dirty="0"/>
              <a:t> and V. </a:t>
            </a:r>
            <a:r>
              <a:rPr lang="en-US" sz="1100" dirty="0" err="1"/>
              <a:t>Koltun</a:t>
            </a:r>
            <a:r>
              <a:rPr lang="en-US" sz="1100" dirty="0"/>
              <a:t>, “</a:t>
            </a:r>
            <a:r>
              <a:rPr lang="en-US" sz="1100" dirty="0">
                <a:hlinkClick r:id="rId4"/>
              </a:rPr>
              <a:t>Efficient inference in fully connected CRFs with Gaussian edge potentials</a:t>
            </a:r>
            <a:r>
              <a:rPr lang="en-US" sz="1100" dirty="0"/>
              <a:t>,” in NIPS, 2011.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3529" y="1307825"/>
            <a:ext cx="666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3501B"/>
                </a:solidFill>
              </a:rPr>
              <a:t>Problem statement</a:t>
            </a:r>
            <a:endParaRPr lang="en-US" sz="2800" b="1" dirty="0">
              <a:solidFill>
                <a:srgbClr val="D3501B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19396"/>
              </p:ext>
            </p:extLst>
          </p:nvPr>
        </p:nvGraphicFramePr>
        <p:xfrm>
          <a:off x="813330" y="2153298"/>
          <a:ext cx="30268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1" name="Equation" r:id="rId5" imgW="164880" imgH="152280" progId="Equation.DSMT4">
                  <p:embed/>
                </p:oleObj>
              </mc:Choice>
              <mc:Fallback>
                <p:oleObj name="Equation" r:id="rId5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3330" y="2153298"/>
                        <a:ext cx="302683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642149"/>
              </p:ext>
            </p:extLst>
          </p:nvPr>
        </p:nvGraphicFramePr>
        <p:xfrm>
          <a:off x="830263" y="2624931"/>
          <a:ext cx="15859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" name="Equation" r:id="rId7" imgW="863280" imgH="253800" progId="Equation.DSMT4">
                  <p:embed/>
                </p:oleObj>
              </mc:Choice>
              <mc:Fallback>
                <p:oleObj name="Equation" r:id="rId7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0263" y="2624931"/>
                        <a:ext cx="1585912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32135"/>
              </p:ext>
            </p:extLst>
          </p:nvPr>
        </p:nvGraphicFramePr>
        <p:xfrm>
          <a:off x="812801" y="3292152"/>
          <a:ext cx="3032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" name="Equation" r:id="rId9" imgW="164880" imgH="152280" progId="Equation.DSMT4">
                  <p:embed/>
                </p:oleObj>
              </mc:Choice>
              <mc:Fallback>
                <p:oleObj name="Equation" r:id="rId9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2801" y="3292152"/>
                        <a:ext cx="303212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846090"/>
              </p:ext>
            </p:extLst>
          </p:nvPr>
        </p:nvGraphicFramePr>
        <p:xfrm>
          <a:off x="766233" y="3714036"/>
          <a:ext cx="3968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4" name="Equation" r:id="rId11" imgW="215640" imgH="241200" progId="Equation.DSMT4">
                  <p:embed/>
                </p:oleObj>
              </mc:Choice>
              <mc:Fallback>
                <p:oleObj name="Equation" r:id="rId11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6233" y="3714036"/>
                        <a:ext cx="3968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83522"/>
              </p:ext>
            </p:extLst>
          </p:nvPr>
        </p:nvGraphicFramePr>
        <p:xfrm>
          <a:off x="830263" y="4297845"/>
          <a:ext cx="3032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5" name="Equation" r:id="rId13" imgW="164880" imgH="241200" progId="Equation.DSMT4">
                  <p:embed/>
                </p:oleObj>
              </mc:Choice>
              <mc:Fallback>
                <p:oleObj name="Equation" r:id="rId13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0263" y="4297845"/>
                        <a:ext cx="303212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5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Rectangle 19"/>
          <p:cNvSpPr/>
          <p:nvPr/>
        </p:nvSpPr>
        <p:spPr>
          <a:xfrm>
            <a:off x="552422" y="1329463"/>
            <a:ext cx="823135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D24726"/>
                </a:solidFill>
              </a:rPr>
              <a:t>Graphical Model</a:t>
            </a:r>
          </a:p>
          <a:p>
            <a:pPr lvl="1"/>
            <a:r>
              <a:rPr lang="en-US" sz="3200" b="1" dirty="0" smtClean="0"/>
              <a:t>Factorization</a:t>
            </a:r>
            <a:r>
              <a:rPr lang="en-US" sz="32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/>
              <a:t>a distribution over </a:t>
            </a:r>
            <a:r>
              <a:rPr lang="en-US" sz="2800" dirty="0" smtClean="0"/>
              <a:t>many variables </a:t>
            </a:r>
            <a:r>
              <a:rPr lang="en-US" sz="2800" dirty="0"/>
              <a:t>represented as a product of local </a:t>
            </a:r>
            <a:r>
              <a:rPr lang="en-US" sz="2800" dirty="0" smtClean="0"/>
              <a:t>functions, each depends </a:t>
            </a:r>
            <a:r>
              <a:rPr lang="en-US" sz="2800" dirty="0"/>
              <a:t>on a </a:t>
            </a:r>
            <a:r>
              <a:rPr lang="en-US" sz="2800" dirty="0" smtClean="0"/>
              <a:t>smaller </a:t>
            </a:r>
            <a:r>
              <a:rPr lang="en-US" sz="2800" dirty="0"/>
              <a:t>subset of </a:t>
            </a:r>
            <a:r>
              <a:rPr lang="en-US" sz="2800" dirty="0" smtClean="0"/>
              <a:t>variables.</a:t>
            </a:r>
          </a:p>
          <a:p>
            <a:pPr lvl="1"/>
            <a:endParaRPr lang="en-US" sz="2800" dirty="0" smtClean="0">
              <a:solidFill>
                <a:srgbClr val="D24726"/>
              </a:solidFill>
            </a:endParaRPr>
          </a:p>
          <a:p>
            <a:pPr lvl="1"/>
            <a:endParaRPr lang="en-US" sz="2800" dirty="0" smtClean="0">
              <a:solidFill>
                <a:srgbClr val="FF0000"/>
              </a:solidFill>
            </a:endParaRPr>
          </a:p>
          <a:p>
            <a:pPr lvl="1"/>
            <a:endParaRPr lang="en-US" sz="28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2507" name="Object 43"/>
          <p:cNvGraphicFramePr>
            <a:graphicFrameLocks noChangeAspect="1"/>
          </p:cNvGraphicFramePr>
          <p:nvPr/>
        </p:nvGraphicFramePr>
        <p:xfrm>
          <a:off x="2697546" y="3726213"/>
          <a:ext cx="34004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4" imgW="1955520" imgH="342720" progId="Equation.DSMT4">
                  <p:embed/>
                </p:oleObj>
              </mc:Choice>
              <mc:Fallback>
                <p:oleObj name="Equation" r:id="rId4" imgW="1955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546" y="3726213"/>
                        <a:ext cx="340042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52277" y="272188"/>
            <a:ext cx="6639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robabilistic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raphical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M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odels</a:t>
            </a:r>
            <a:endParaRPr lang="en-US" sz="40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6616" y="6432669"/>
            <a:ext cx="8074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</a:t>
            </a:r>
            <a:r>
              <a:rPr lang="en-US" sz="1000" dirty="0" smtClean="0"/>
              <a:t>. Sutton and </a:t>
            </a:r>
            <a:r>
              <a:rPr lang="en-US" sz="1000" dirty="0"/>
              <a:t>A. </a:t>
            </a:r>
            <a:r>
              <a:rPr lang="en-US" sz="1000" dirty="0" smtClean="0"/>
              <a:t>McCallum, “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An introduction to Conditional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Random Fields</a:t>
            </a:r>
            <a:r>
              <a:rPr lang="en-US" sz="1000" dirty="0"/>
              <a:t>”, Foundations and </a:t>
            </a:r>
            <a:r>
              <a:rPr lang="en-US" sz="1000" dirty="0" smtClean="0"/>
              <a:t>Trends </a:t>
            </a:r>
            <a:r>
              <a:rPr lang="en-US" sz="1000" dirty="0"/>
              <a:t>in Machine </a:t>
            </a:r>
            <a:r>
              <a:rPr lang="en-US" sz="1000" dirty="0" smtClean="0"/>
              <a:t>Learning, vol. </a:t>
            </a:r>
            <a:r>
              <a:rPr lang="en-US" sz="1000" dirty="0"/>
              <a:t>4, </a:t>
            </a:r>
            <a:r>
              <a:rPr lang="en-US" sz="1000" dirty="0" smtClean="0"/>
              <a:t>No</a:t>
            </a:r>
            <a:r>
              <a:rPr lang="en-US" sz="1000" dirty="0"/>
              <a:t>. 4 (2011) 267–373 </a:t>
            </a:r>
          </a:p>
        </p:txBody>
      </p:sp>
    </p:spTree>
    <p:extLst>
      <p:ext uri="{BB962C8B-B14F-4D97-AF65-F5344CB8AC3E}">
        <p14:creationId xmlns:p14="http://schemas.microsoft.com/office/powerpoint/2010/main" val="822094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Rectangle 19"/>
          <p:cNvSpPr/>
          <p:nvPr/>
        </p:nvSpPr>
        <p:spPr>
          <a:xfrm>
            <a:off x="552422" y="1329463"/>
            <a:ext cx="8231359" cy="221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552422" y="1329463"/>
            <a:ext cx="8231359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D24726"/>
                </a:solidFill>
              </a:rPr>
              <a:t>Undirected vs. Directed</a:t>
            </a:r>
          </a:p>
          <a:p>
            <a:pPr lvl="1"/>
            <a:r>
              <a:rPr lang="en-US" sz="2800" b="1" dirty="0" smtClean="0"/>
              <a:t>			</a:t>
            </a:r>
            <a:r>
              <a:rPr lang="he-IL" sz="2800" b="1" dirty="0" smtClean="0"/>
              <a:t>   </a:t>
            </a:r>
            <a:r>
              <a:rPr lang="en-US" sz="2800" b="1" dirty="0" smtClean="0"/>
              <a:t>G(V</a:t>
            </a:r>
            <a:r>
              <a:rPr lang="en-US" sz="2800" b="1" dirty="0"/>
              <a:t>, F, E)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587" y="3176911"/>
            <a:ext cx="1905000" cy="1562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0693" y="2464611"/>
            <a:ext cx="208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3501B"/>
                </a:solidFill>
              </a:rPr>
              <a:t>Undirected</a:t>
            </a:r>
            <a:endParaRPr lang="en-US" sz="2800" dirty="0">
              <a:solidFill>
                <a:srgbClr val="D3501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7752" y="2451240"/>
            <a:ext cx="208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D3501B"/>
                </a:solidFill>
              </a:rPr>
              <a:t>D</a:t>
            </a:r>
            <a:r>
              <a:rPr lang="en-US" sz="2800" dirty="0" smtClean="0">
                <a:solidFill>
                  <a:srgbClr val="D3501B"/>
                </a:solidFill>
              </a:rPr>
              <a:t>irected</a:t>
            </a:r>
            <a:endParaRPr lang="en-US" sz="2800" dirty="0">
              <a:solidFill>
                <a:srgbClr val="D3501B"/>
              </a:solidFill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8420" y="3017525"/>
            <a:ext cx="28765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624"/>
              </p:ext>
            </p:extLst>
          </p:nvPr>
        </p:nvGraphicFramePr>
        <p:xfrm>
          <a:off x="267762" y="4812833"/>
          <a:ext cx="3973080" cy="38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Equation" r:id="rId6" imgW="2476440" imgH="241200" progId="Equation.DSMT4">
                  <p:embed/>
                </p:oleObj>
              </mc:Choice>
              <mc:Fallback>
                <p:oleObj name="Equation" r:id="rId6" imgW="2476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62" y="4812833"/>
                        <a:ext cx="3973080" cy="3818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52503"/>
              </p:ext>
            </p:extLst>
          </p:nvPr>
        </p:nvGraphicFramePr>
        <p:xfrm>
          <a:off x="5444830" y="4637733"/>
          <a:ext cx="2303729" cy="630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Equation" r:id="rId8" imgW="1371600" imgH="380880" progId="Equation.DSMT4">
                  <p:embed/>
                </p:oleObj>
              </mc:Choice>
              <mc:Fallback>
                <p:oleObj name="Equation" r:id="rId8" imgW="1371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830" y="4637733"/>
                        <a:ext cx="2303729" cy="630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52277" y="272188"/>
            <a:ext cx="6639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robabilistic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raphical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M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odels</a:t>
            </a:r>
            <a:endParaRPr lang="en-US" sz="40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6616" y="6432669"/>
            <a:ext cx="8074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</a:t>
            </a:r>
            <a:r>
              <a:rPr lang="en-US" sz="1000" dirty="0" smtClean="0"/>
              <a:t>. Sutton and </a:t>
            </a:r>
            <a:r>
              <a:rPr lang="en-US" sz="1000" dirty="0"/>
              <a:t>A. </a:t>
            </a:r>
            <a:r>
              <a:rPr lang="en-US" sz="1000" dirty="0" smtClean="0"/>
              <a:t>McCallum, “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hlinkClick r:id="rId10"/>
              </a:rPr>
              <a:t>An introduction to Conditional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10"/>
              </a:rPr>
              <a:t>Random Fields</a:t>
            </a:r>
            <a:r>
              <a:rPr lang="en-US" sz="1000" dirty="0"/>
              <a:t>”, Foundations and </a:t>
            </a:r>
            <a:r>
              <a:rPr lang="en-US" sz="1000" dirty="0" smtClean="0"/>
              <a:t>Trends </a:t>
            </a:r>
            <a:r>
              <a:rPr lang="en-US" sz="1000" dirty="0"/>
              <a:t>in Machine </a:t>
            </a:r>
            <a:r>
              <a:rPr lang="en-US" sz="1000" dirty="0" smtClean="0"/>
              <a:t>Learning, vol. </a:t>
            </a:r>
            <a:r>
              <a:rPr lang="en-US" sz="1000" dirty="0"/>
              <a:t>4, </a:t>
            </a:r>
            <a:r>
              <a:rPr lang="en-US" sz="1000" dirty="0" smtClean="0"/>
              <a:t>No</a:t>
            </a:r>
            <a:r>
              <a:rPr lang="en-US" sz="1000" dirty="0"/>
              <a:t>. 4 (2011) 267–373 </a:t>
            </a:r>
          </a:p>
        </p:txBody>
      </p:sp>
    </p:spTree>
    <p:extLst>
      <p:ext uri="{BB962C8B-B14F-4D97-AF65-F5344CB8AC3E}">
        <p14:creationId xmlns:p14="http://schemas.microsoft.com/office/powerpoint/2010/main" val="197124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Rectangle 19"/>
          <p:cNvSpPr/>
          <p:nvPr/>
        </p:nvSpPr>
        <p:spPr>
          <a:xfrm>
            <a:off x="552422" y="1329463"/>
            <a:ext cx="8231359" cy="221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552422" y="1329463"/>
            <a:ext cx="823135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D24726"/>
                </a:solidFill>
              </a:rPr>
              <a:t>Generative-Discriminative pairs: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9209" y="2273165"/>
            <a:ext cx="1415526" cy="3608125"/>
            <a:chOff x="879209" y="2273165"/>
            <a:chExt cx="1415526" cy="36081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9747" y="2576115"/>
              <a:ext cx="1314450" cy="33051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79209" y="2273165"/>
              <a:ext cx="1415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One variable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9512" y="2942345"/>
            <a:ext cx="127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773" y="4876131"/>
            <a:ext cx="127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Undirected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2372" y="2736400"/>
            <a:ext cx="962025" cy="29241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656358" y="2253113"/>
            <a:ext cx="2358478" cy="3712262"/>
            <a:chOff x="3656358" y="2253113"/>
            <a:chExt cx="2358478" cy="3712262"/>
          </a:xfrm>
        </p:grpSpPr>
        <p:sp>
          <p:nvSpPr>
            <p:cNvPr id="15" name="TextBox 14"/>
            <p:cNvSpPr txBox="1"/>
            <p:nvPr/>
          </p:nvSpPr>
          <p:spPr>
            <a:xfrm>
              <a:off x="3656358" y="2253113"/>
              <a:ext cx="2358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Sequence (Markov)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5034" y="2736400"/>
              <a:ext cx="1514475" cy="322897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836" y="2696541"/>
            <a:ext cx="942975" cy="3048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015548" y="2274613"/>
            <a:ext cx="2268293" cy="3749259"/>
            <a:chOff x="7015548" y="2274613"/>
            <a:chExt cx="2268293" cy="3749259"/>
          </a:xfrm>
        </p:grpSpPr>
        <p:sp>
          <p:nvSpPr>
            <p:cNvPr id="17" name="TextBox 16"/>
            <p:cNvSpPr txBox="1"/>
            <p:nvPr/>
          </p:nvSpPr>
          <p:spPr>
            <a:xfrm>
              <a:off x="7426997" y="2274613"/>
              <a:ext cx="1856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General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15548" y="2642497"/>
              <a:ext cx="1828800" cy="3381375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252277" y="272188"/>
            <a:ext cx="6639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robabilistic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raphical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M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odels</a:t>
            </a:r>
            <a:endParaRPr lang="en-US" sz="40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6616" y="6432669"/>
            <a:ext cx="8074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</a:t>
            </a:r>
            <a:r>
              <a:rPr lang="en-US" sz="1000" dirty="0" smtClean="0"/>
              <a:t>. Sutton and </a:t>
            </a:r>
            <a:r>
              <a:rPr lang="en-US" sz="1000" dirty="0"/>
              <a:t>A. </a:t>
            </a:r>
            <a:r>
              <a:rPr lang="en-US" sz="1000" dirty="0" smtClean="0"/>
              <a:t>McCallum, “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hlinkClick r:id="rId8"/>
              </a:rPr>
              <a:t>An introduction to Conditional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8"/>
              </a:rPr>
              <a:t>Random Fields</a:t>
            </a:r>
            <a:r>
              <a:rPr lang="en-US" sz="1000" dirty="0"/>
              <a:t>”, Foundations and </a:t>
            </a:r>
            <a:r>
              <a:rPr lang="en-US" sz="1000" dirty="0" smtClean="0"/>
              <a:t>Trends </a:t>
            </a:r>
            <a:r>
              <a:rPr lang="en-US" sz="1000" dirty="0"/>
              <a:t>in Machine </a:t>
            </a:r>
            <a:r>
              <a:rPr lang="en-US" sz="1000" dirty="0" smtClean="0"/>
              <a:t>Learning, vol. </a:t>
            </a:r>
            <a:r>
              <a:rPr lang="en-US" sz="1000" dirty="0"/>
              <a:t>4, </a:t>
            </a:r>
            <a:r>
              <a:rPr lang="en-US" sz="1000" dirty="0" smtClean="0"/>
              <a:t>No</a:t>
            </a:r>
            <a:r>
              <a:rPr lang="en-US" sz="1000" dirty="0"/>
              <a:t>. 4 (2011) 267–373 </a:t>
            </a:r>
          </a:p>
        </p:txBody>
      </p:sp>
    </p:spTree>
    <p:extLst>
      <p:ext uri="{BB962C8B-B14F-4D97-AF65-F5344CB8AC3E}">
        <p14:creationId xmlns:p14="http://schemas.microsoft.com/office/powerpoint/2010/main" val="457177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Rectangle 19"/>
          <p:cNvSpPr/>
          <p:nvPr/>
        </p:nvSpPr>
        <p:spPr>
          <a:xfrm>
            <a:off x="552422" y="1329463"/>
            <a:ext cx="8231359" cy="221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552422" y="1329463"/>
            <a:ext cx="8231359" cy="633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800" dirty="0"/>
          </a:p>
          <a:p>
            <a:pPr lvl="1"/>
            <a:r>
              <a:rPr lang="en-US" sz="2800" b="1" dirty="0" smtClean="0"/>
              <a:t>Definition</a:t>
            </a:r>
            <a:r>
              <a:rPr lang="en-US" sz="2800" dirty="0"/>
              <a:t>:</a:t>
            </a:r>
            <a:endParaRPr lang="en-US" sz="2800" dirty="0" smtClean="0"/>
          </a:p>
          <a:p>
            <a:pPr lvl="1"/>
            <a:endParaRPr lang="en-US" sz="2800" dirty="0" smtClean="0">
              <a:solidFill>
                <a:srgbClr val="D24726"/>
              </a:solidFill>
            </a:endParaRPr>
          </a:p>
          <a:p>
            <a:pPr lvl="1"/>
            <a:endParaRPr lang="en-US" sz="28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Z(</a:t>
            </a:r>
            <a:r>
              <a:rPr lang="en-US" sz="2000" b="1" dirty="0" smtClean="0">
                <a:latin typeface="+mj-lt"/>
              </a:rPr>
              <a:t>X</a:t>
            </a:r>
            <a:r>
              <a:rPr lang="en-US" sz="2000" dirty="0" smtClean="0">
                <a:latin typeface="+mj-lt"/>
              </a:rPr>
              <a:t>) - </a:t>
            </a:r>
            <a:r>
              <a:rPr lang="en-US" sz="2000" dirty="0" smtClean="0"/>
              <a:t>is </a:t>
            </a:r>
            <a:r>
              <a:rPr lang="en-US" sz="2000" dirty="0"/>
              <a:t>an input-dependent normalization </a:t>
            </a:r>
            <a:r>
              <a:rPr lang="en-US" sz="2000" dirty="0" smtClean="0"/>
              <a:t>factor.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171450" lvl="1">
              <a:lnSpc>
                <a:spcPct val="150000"/>
              </a:lnSpc>
              <a:spcAft>
                <a:spcPts val="300"/>
              </a:spcAft>
            </a:pPr>
            <a:r>
              <a:rPr lang="en-US" sz="2800" b="1" dirty="0" smtClean="0"/>
              <a:t>Factorization</a:t>
            </a:r>
            <a:r>
              <a:rPr lang="en-US" sz="2800" dirty="0" smtClean="0"/>
              <a:t> (energy function):</a:t>
            </a:r>
          </a:p>
          <a:p>
            <a:pPr marL="171450" lvl="1">
              <a:lnSpc>
                <a:spcPct val="150000"/>
              </a:lnSpc>
              <a:spcAft>
                <a:spcPts val="300"/>
              </a:spcAft>
            </a:pPr>
            <a:endParaRPr lang="en-US" sz="2800" dirty="0"/>
          </a:p>
          <a:p>
            <a:pPr marL="51435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400" dirty="0" smtClean="0"/>
          </a:p>
          <a:p>
            <a:pPr marL="51435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+mj-lt"/>
              </a:rPr>
              <a:t>y</a:t>
            </a:r>
            <a:r>
              <a:rPr lang="en-US" sz="2000" dirty="0" smtClean="0"/>
              <a:t> - </a:t>
            </a:r>
            <a:r>
              <a:rPr lang="en-US" sz="2000" dirty="0"/>
              <a:t>is the label assignment for pixels.</a:t>
            </a:r>
          </a:p>
          <a:p>
            <a:pPr marL="171450" lvl="1">
              <a:lnSpc>
                <a:spcPct val="150000"/>
              </a:lnSpc>
              <a:spcAft>
                <a:spcPts val="300"/>
              </a:spcAft>
            </a:pPr>
            <a:endParaRPr lang="en-US" sz="2800" dirty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40621"/>
              </p:ext>
            </p:extLst>
          </p:nvPr>
        </p:nvGraphicFramePr>
        <p:xfrm>
          <a:off x="1360486" y="4623949"/>
          <a:ext cx="64230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3" imgW="2717640" imgH="444240" progId="Equation.DSMT4">
                  <p:embed/>
                </p:oleObj>
              </mc:Choice>
              <mc:Fallback>
                <p:oleObj name="Equation" r:id="rId3" imgW="27176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6" y="4623949"/>
                        <a:ext cx="6423025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332412"/>
              </p:ext>
            </p:extLst>
          </p:nvPr>
        </p:nvGraphicFramePr>
        <p:xfrm>
          <a:off x="2231230" y="2165907"/>
          <a:ext cx="46815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5" imgW="1981080" imgH="457200" progId="Equation.DSMT4">
                  <p:embed/>
                </p:oleObj>
              </mc:Choice>
              <mc:Fallback>
                <p:oleObj name="Equation" r:id="rId5" imgW="1981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230" y="2165907"/>
                        <a:ext cx="468153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04432" y="305993"/>
            <a:ext cx="616662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onditional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andom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F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ields</a:t>
            </a:r>
            <a:endParaRPr lang="en-US" sz="40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3529" y="1307825"/>
            <a:ext cx="666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3501B"/>
                </a:solidFill>
              </a:rPr>
              <a:t>Fully connected CRFs</a:t>
            </a:r>
            <a:endParaRPr lang="en-US" sz="2800" b="1" dirty="0">
              <a:solidFill>
                <a:srgbClr val="D3501B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6616" y="6301745"/>
            <a:ext cx="8188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P. </a:t>
            </a:r>
            <a:r>
              <a:rPr lang="en-US" sz="1100" dirty="0" err="1"/>
              <a:t>Krahenbuhl</a:t>
            </a:r>
            <a:r>
              <a:rPr lang="en-US" sz="1100" dirty="0"/>
              <a:t> and V. </a:t>
            </a:r>
            <a:r>
              <a:rPr lang="en-US" sz="1100" dirty="0" err="1"/>
              <a:t>Koltun</a:t>
            </a:r>
            <a:r>
              <a:rPr lang="en-US" sz="1100" dirty="0"/>
              <a:t>, “</a:t>
            </a:r>
            <a:r>
              <a:rPr lang="en-US" sz="1100" dirty="0">
                <a:hlinkClick r:id="rId7"/>
              </a:rPr>
              <a:t>Efficient inference in fully connected CRFs with Gaussian edge potentials</a:t>
            </a:r>
            <a:r>
              <a:rPr lang="en-US" sz="1100" dirty="0"/>
              <a:t>,” in NIPS, 2011.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6616" y="6508869"/>
            <a:ext cx="80746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C</a:t>
            </a:r>
            <a:r>
              <a:rPr lang="en-US" sz="1000" dirty="0" smtClean="0"/>
              <a:t>. Sutton and </a:t>
            </a:r>
            <a:r>
              <a:rPr lang="en-US" sz="1000" dirty="0"/>
              <a:t>A. </a:t>
            </a:r>
            <a:r>
              <a:rPr lang="en-US" sz="1000" dirty="0" smtClean="0"/>
              <a:t>McCallum, “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hlinkClick r:id="rId8"/>
              </a:rPr>
              <a:t>An introduction to Conditional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8"/>
              </a:rPr>
              <a:t>Random Fields</a:t>
            </a:r>
            <a:r>
              <a:rPr lang="en-US" sz="1000" dirty="0"/>
              <a:t>”, Foundations and </a:t>
            </a:r>
            <a:r>
              <a:rPr lang="en-US" sz="1000" dirty="0" smtClean="0"/>
              <a:t>Trends </a:t>
            </a:r>
            <a:r>
              <a:rPr lang="en-US" sz="1000" dirty="0"/>
              <a:t>in Machine </a:t>
            </a:r>
            <a:r>
              <a:rPr lang="en-US" sz="1000" dirty="0" smtClean="0"/>
              <a:t>Learning, vol. </a:t>
            </a:r>
            <a:r>
              <a:rPr lang="en-US" sz="1000" dirty="0"/>
              <a:t>4, </a:t>
            </a:r>
            <a:r>
              <a:rPr lang="en-US" sz="1000" dirty="0" smtClean="0"/>
              <a:t>No</a:t>
            </a:r>
            <a:r>
              <a:rPr lang="en-US" sz="1000" dirty="0"/>
              <a:t>. 4 (2011) 267–373 </a:t>
            </a:r>
          </a:p>
        </p:txBody>
      </p:sp>
    </p:spTree>
    <p:extLst>
      <p:ext uri="{BB962C8B-B14F-4D97-AF65-F5344CB8AC3E}">
        <p14:creationId xmlns:p14="http://schemas.microsoft.com/office/powerpoint/2010/main" val="1527817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Rectangle 19"/>
          <p:cNvSpPr/>
          <p:nvPr/>
        </p:nvSpPr>
        <p:spPr>
          <a:xfrm>
            <a:off x="552422" y="1329463"/>
            <a:ext cx="8231359" cy="221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552422" y="1329463"/>
            <a:ext cx="8231359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 smtClean="0">
              <a:solidFill>
                <a:srgbClr val="D24726"/>
              </a:solidFill>
            </a:endParaRPr>
          </a:p>
          <a:p>
            <a:pPr lvl="1"/>
            <a:endParaRPr lang="en-US" sz="22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           - is the label assignment probability for pixel </a:t>
            </a:r>
            <a:r>
              <a:rPr lang="en-US" sz="2000" i="1" dirty="0" err="1" smtClean="0">
                <a:latin typeface="+mj-lt"/>
              </a:rPr>
              <a:t>i</a:t>
            </a:r>
            <a:r>
              <a:rPr lang="en-US" sz="2000" dirty="0" smtClean="0"/>
              <a:t> computed by DCNN.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000" dirty="0" smtClean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    - position of pixel </a:t>
            </a:r>
            <a:r>
              <a:rPr lang="en-US" sz="2000" i="1" dirty="0" err="1" smtClean="0">
                <a:latin typeface="+mj-lt"/>
              </a:rPr>
              <a:t>i</a:t>
            </a:r>
            <a:r>
              <a:rPr lang="en-US" sz="2000" dirty="0" smtClean="0"/>
              <a:t>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  - intensity (color) vector of pixel </a:t>
            </a:r>
            <a:r>
              <a:rPr lang="en-US" sz="2000" i="1" dirty="0" err="1">
                <a:latin typeface="+mj-lt"/>
              </a:rPr>
              <a:t>i</a:t>
            </a:r>
            <a:r>
              <a:rPr lang="en-US" sz="2000" dirty="0" smtClean="0"/>
              <a:t>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          - learned parameters (weights).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               - hyper parameters (what is considered “near” / “similar”).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287839"/>
              </p:ext>
            </p:extLst>
          </p:nvPr>
        </p:nvGraphicFramePr>
        <p:xfrm>
          <a:off x="2742406" y="1977762"/>
          <a:ext cx="34242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" name="Equation" r:id="rId3" imgW="1803240" imgH="279360" progId="Equation.DSMT4">
                  <p:embed/>
                </p:oleObj>
              </mc:Choice>
              <mc:Fallback>
                <p:oleObj name="Equation" r:id="rId3" imgW="1803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406" y="1977762"/>
                        <a:ext cx="3424238" cy="530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04432" y="305993"/>
            <a:ext cx="616662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onditional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andom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F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ields</a:t>
            </a:r>
            <a:endParaRPr lang="en-US" sz="40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3529" y="1307825"/>
            <a:ext cx="666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3501B"/>
                </a:solidFill>
              </a:rPr>
              <a:t>Potential functions in our case</a:t>
            </a:r>
            <a:endParaRPr lang="en-US" sz="2800" b="1" dirty="0">
              <a:solidFill>
                <a:srgbClr val="D3501B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3351" y="6415801"/>
            <a:ext cx="8188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Chen, Liang-</a:t>
            </a:r>
            <a:r>
              <a:rPr lang="en-US" sz="1100" dirty="0" err="1"/>
              <a:t>Chieh</a:t>
            </a:r>
            <a:r>
              <a:rPr lang="en-US" sz="1100" dirty="0"/>
              <a:t>, et al. "</a:t>
            </a:r>
            <a:r>
              <a:rPr lang="en-US" sz="1100" dirty="0">
                <a:hlinkClick r:id="rId5"/>
              </a:rPr>
              <a:t>DeepLab: Semantic Image Segmentation with Deep Convolutional Nets, </a:t>
            </a:r>
            <a:r>
              <a:rPr lang="en-US" sz="1100" dirty="0" err="1">
                <a:hlinkClick r:id="rId5"/>
              </a:rPr>
              <a:t>Atrous</a:t>
            </a:r>
            <a:r>
              <a:rPr lang="en-US" sz="1100" dirty="0">
                <a:hlinkClick r:id="rId5"/>
              </a:rPr>
              <a:t> Convolution, and Fully Connected CRFs</a:t>
            </a:r>
            <a:r>
              <a:rPr lang="en-US" sz="1100" dirty="0"/>
              <a:t>." </a:t>
            </a:r>
            <a:r>
              <a:rPr lang="en-US" sz="1100" i="1" dirty="0" err="1"/>
              <a:t>arXiv</a:t>
            </a:r>
            <a:r>
              <a:rPr lang="en-US" sz="1100" i="1" dirty="0"/>
              <a:t> preprint arXiv:1606.00915</a:t>
            </a:r>
            <a:r>
              <a:rPr lang="en-US" sz="1100" dirty="0"/>
              <a:t> (2016).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7656" y="2614134"/>
                <a:ext cx="9917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56" y="2614134"/>
                <a:ext cx="99174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084455"/>
              </p:ext>
            </p:extLst>
          </p:nvPr>
        </p:nvGraphicFramePr>
        <p:xfrm>
          <a:off x="550863" y="3221038"/>
          <a:ext cx="7807325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Equation" r:id="rId7" imgW="4800600" imgH="939600" progId="Equation.DSMT4">
                  <p:embed/>
                </p:oleObj>
              </mc:Choice>
              <mc:Fallback>
                <p:oleObj name="Equation" r:id="rId7" imgW="48006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3221038"/>
                        <a:ext cx="7807325" cy="1527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6472" y="4756512"/>
                <a:ext cx="413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72" y="4756512"/>
                <a:ext cx="41395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66472" y="5067768"/>
                <a:ext cx="4333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72" y="5067768"/>
                <a:ext cx="43338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66472" y="5762863"/>
                <a:ext cx="1205651" cy="413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72" y="5762863"/>
                <a:ext cx="1205651" cy="413639"/>
              </a:xfrm>
              <a:prstGeom prst="rect">
                <a:avLst/>
              </a:prstGeom>
              <a:blipFill rotWithShape="0">
                <a:blip r:embed="rId11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1449" y="5433563"/>
                <a:ext cx="748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49" y="5433563"/>
                <a:ext cx="748025" cy="369332"/>
              </a:xfrm>
              <a:prstGeom prst="rect">
                <a:avLst/>
              </a:prstGeom>
              <a:blipFill rotWithShape="0"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931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922" y="-9236"/>
            <a:ext cx="8488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lvl="0"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Rectangle 19"/>
          <p:cNvSpPr/>
          <p:nvPr/>
        </p:nvSpPr>
        <p:spPr>
          <a:xfrm>
            <a:off x="637670" y="1428197"/>
            <a:ext cx="731871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D24726"/>
                </a:solidFill>
              </a:rPr>
              <a:t>Introduction</a:t>
            </a:r>
          </a:p>
          <a:p>
            <a:pPr marL="914400" lvl="1" indent="-4572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Semantic Segmentation</a:t>
            </a:r>
          </a:p>
          <a:p>
            <a:pPr marL="914400" lvl="1" indent="-4572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DCNN for segmentation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D24726"/>
                </a:solidFill>
              </a:rPr>
              <a:t>‘Holes’ algorithm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D24726"/>
                </a:solidFill>
              </a:rPr>
              <a:t>Boundary recovery</a:t>
            </a:r>
          </a:p>
          <a:p>
            <a:pPr marL="914400" lvl="1" indent="-4572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Probabilistic Graphical Models</a:t>
            </a:r>
          </a:p>
          <a:p>
            <a:pPr marL="914400" lvl="1" indent="-4572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Fully Connected CRFs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2372" y="465665"/>
            <a:ext cx="403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Topics</a:t>
            </a:r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6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Rectangle 19"/>
          <p:cNvSpPr/>
          <p:nvPr/>
        </p:nvSpPr>
        <p:spPr>
          <a:xfrm>
            <a:off x="552422" y="1329463"/>
            <a:ext cx="8231359" cy="221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552422" y="1329463"/>
            <a:ext cx="8231359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 smtClean="0">
              <a:solidFill>
                <a:srgbClr val="D24726"/>
              </a:solidFill>
            </a:endParaRPr>
          </a:p>
          <a:p>
            <a:pPr lvl="1"/>
            <a:endParaRPr lang="en-US" sz="22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000" dirty="0" smtClean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Bilateral </a:t>
            </a:r>
            <a:r>
              <a:rPr lang="en-US" sz="2000" b="1" dirty="0" smtClean="0"/>
              <a:t>kernel </a:t>
            </a:r>
            <a:r>
              <a:rPr lang="en-US" sz="2000" dirty="0" smtClean="0"/>
              <a:t>– nearby pixels with similar color are likely to be in the same class.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            - what is considered “near” / “similar”).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4432" y="305993"/>
            <a:ext cx="616662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onditional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andom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F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ields</a:t>
            </a:r>
            <a:endParaRPr lang="en-US" sz="40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3529" y="1307825"/>
            <a:ext cx="666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3501B"/>
                </a:solidFill>
              </a:rPr>
              <a:t>Potential functions in our case</a:t>
            </a:r>
            <a:endParaRPr lang="en-US" sz="2800" b="1" dirty="0">
              <a:solidFill>
                <a:srgbClr val="D3501B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3351" y="6415801"/>
            <a:ext cx="8188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Chen, Liang-</a:t>
            </a:r>
            <a:r>
              <a:rPr lang="en-US" sz="1100" dirty="0" err="1"/>
              <a:t>Chieh</a:t>
            </a:r>
            <a:r>
              <a:rPr lang="en-US" sz="1100" dirty="0"/>
              <a:t>, et al. "</a:t>
            </a:r>
            <a:r>
              <a:rPr lang="en-US" sz="1100" dirty="0">
                <a:hlinkClick r:id="rId3"/>
              </a:rPr>
              <a:t>DeepLab: Semantic Image Segmentation with Deep Convolutional Nets, </a:t>
            </a:r>
            <a:r>
              <a:rPr lang="en-US" sz="1100" dirty="0" err="1">
                <a:hlinkClick r:id="rId3"/>
              </a:rPr>
              <a:t>Atrous</a:t>
            </a:r>
            <a:r>
              <a:rPr lang="en-US" sz="1100" dirty="0">
                <a:hlinkClick r:id="rId3"/>
              </a:rPr>
              <a:t> Convolution, and Fully Connected CRFs</a:t>
            </a:r>
            <a:r>
              <a:rPr lang="en-US" sz="1100" dirty="0"/>
              <a:t>." </a:t>
            </a:r>
            <a:r>
              <a:rPr lang="en-US" sz="1100" i="1" dirty="0" err="1"/>
              <a:t>arXiv</a:t>
            </a:r>
            <a:r>
              <a:rPr lang="en-US" sz="1100" i="1" dirty="0"/>
              <a:t> preprint arXiv:1606.00915</a:t>
            </a:r>
            <a:r>
              <a:rPr lang="en-US" sz="1100" dirty="0"/>
              <a:t> (2016).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26896"/>
              </p:ext>
            </p:extLst>
          </p:nvPr>
        </p:nvGraphicFramePr>
        <p:xfrm>
          <a:off x="552422" y="2229634"/>
          <a:ext cx="7807325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4" imgW="4800600" imgH="939600" progId="Equation.DSMT4">
                  <p:embed/>
                </p:oleObj>
              </mc:Choice>
              <mc:Fallback>
                <p:oleObj name="Equation" r:id="rId4" imgW="48006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22" y="2229634"/>
                        <a:ext cx="7807325" cy="1527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5946" y="5382276"/>
                <a:ext cx="835165" cy="380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46" y="5382276"/>
                <a:ext cx="835165" cy="380297"/>
              </a:xfrm>
              <a:prstGeom prst="rect">
                <a:avLst/>
              </a:prstGeom>
              <a:blipFill rotWithShape="0">
                <a:blip r:embed="rId6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777993" y="2524125"/>
            <a:ext cx="2003557" cy="1737881"/>
            <a:chOff x="2777993" y="2524125"/>
            <a:chExt cx="2003557" cy="1737881"/>
          </a:xfrm>
        </p:grpSpPr>
        <p:sp>
          <p:nvSpPr>
            <p:cNvPr id="4" name="Rounded Rectangle 3"/>
            <p:cNvSpPr/>
            <p:nvPr/>
          </p:nvSpPr>
          <p:spPr>
            <a:xfrm>
              <a:off x="3848100" y="2524125"/>
              <a:ext cx="933450" cy="809625"/>
            </a:xfrm>
            <a:prstGeom prst="roundRect">
              <a:avLst/>
            </a:prstGeom>
            <a:noFill/>
            <a:ln>
              <a:solidFill>
                <a:srgbClr val="D350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945081" y="3326906"/>
              <a:ext cx="266701" cy="571098"/>
            </a:xfrm>
            <a:prstGeom prst="straightConnector1">
              <a:avLst/>
            </a:prstGeom>
            <a:ln w="28575">
              <a:solidFill>
                <a:srgbClr val="D350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77993" y="3885237"/>
              <a:ext cx="1809750" cy="37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3501B"/>
                  </a:solidFill>
                </a:rPr>
                <a:t>Pixels “nearness”</a:t>
              </a:r>
              <a:endParaRPr lang="en-US" dirty="0">
                <a:solidFill>
                  <a:srgbClr val="D3501B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1450" y="2500959"/>
            <a:ext cx="2172579" cy="1765027"/>
            <a:chOff x="4801450" y="2500959"/>
            <a:chExt cx="2172579" cy="1765027"/>
          </a:xfrm>
        </p:grpSpPr>
        <p:sp>
          <p:nvSpPr>
            <p:cNvPr id="25" name="Rounded Rectangle 24"/>
            <p:cNvSpPr/>
            <p:nvPr/>
          </p:nvSpPr>
          <p:spPr>
            <a:xfrm>
              <a:off x="5010150" y="2500959"/>
              <a:ext cx="933450" cy="809625"/>
            </a:xfrm>
            <a:prstGeom prst="roundRect">
              <a:avLst/>
            </a:prstGeom>
            <a:noFill/>
            <a:ln>
              <a:solidFill>
                <a:srgbClr val="D350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5518136" y="3313457"/>
              <a:ext cx="139714" cy="509218"/>
            </a:xfrm>
            <a:prstGeom prst="straightConnector1">
              <a:avLst/>
            </a:prstGeom>
            <a:ln w="28575">
              <a:solidFill>
                <a:srgbClr val="D350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801450" y="3896654"/>
              <a:ext cx="2172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3501B"/>
                  </a:solidFill>
                </a:rPr>
                <a:t>Pixels color similarity</a:t>
              </a:r>
              <a:endParaRPr lang="en-US" dirty="0">
                <a:solidFill>
                  <a:srgbClr val="D3501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549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Rectangle 19"/>
          <p:cNvSpPr/>
          <p:nvPr/>
        </p:nvSpPr>
        <p:spPr>
          <a:xfrm>
            <a:off x="552422" y="1329463"/>
            <a:ext cx="8231359" cy="221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552422" y="1329463"/>
            <a:ext cx="823135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 smtClean="0">
              <a:solidFill>
                <a:srgbClr val="D24726"/>
              </a:solidFill>
            </a:endParaRPr>
          </a:p>
          <a:p>
            <a:pPr lvl="1"/>
            <a:endParaRPr lang="en-US" sz="22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4432" y="305993"/>
            <a:ext cx="616662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onditional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andom </a:t>
            </a:r>
            <a:r>
              <a:rPr lang="en-US" sz="4000" b="1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F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ields</a:t>
            </a:r>
            <a:endParaRPr lang="en-US" sz="40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3529" y="1307825"/>
            <a:ext cx="666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3501B"/>
                </a:solidFill>
              </a:rPr>
              <a:t>Potential functions in our case</a:t>
            </a:r>
            <a:endParaRPr lang="en-US" sz="2800" b="1" dirty="0">
              <a:solidFill>
                <a:srgbClr val="D3501B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262055"/>
              </p:ext>
            </p:extLst>
          </p:nvPr>
        </p:nvGraphicFramePr>
        <p:xfrm>
          <a:off x="552422" y="2229634"/>
          <a:ext cx="7807325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4" imgW="4800600" imgH="939600" progId="Equation.DSMT4">
                  <p:embed/>
                </p:oleObj>
              </mc:Choice>
              <mc:Fallback>
                <p:oleObj name="Equation" r:id="rId4" imgW="48006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22" y="2229634"/>
                        <a:ext cx="7807325" cy="1527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80069" y="6459865"/>
            <a:ext cx="8188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P. </a:t>
            </a:r>
            <a:r>
              <a:rPr lang="en-US" sz="1100" dirty="0" err="1" smtClean="0"/>
              <a:t>Krahenbuhl</a:t>
            </a:r>
            <a:r>
              <a:rPr lang="en-US" sz="1100" dirty="0" smtClean="0"/>
              <a:t> </a:t>
            </a:r>
            <a:r>
              <a:rPr lang="en-US" sz="1100" dirty="0"/>
              <a:t>and V. </a:t>
            </a:r>
            <a:r>
              <a:rPr lang="en-US" sz="1100" dirty="0" err="1"/>
              <a:t>Koltun</a:t>
            </a:r>
            <a:r>
              <a:rPr lang="en-US" sz="1100" dirty="0"/>
              <a:t>, </a:t>
            </a:r>
            <a:r>
              <a:rPr lang="en-US" sz="1100" dirty="0" smtClean="0"/>
              <a:t>“</a:t>
            </a:r>
            <a:r>
              <a:rPr lang="en-US" sz="1100" dirty="0" smtClean="0">
                <a:hlinkClick r:id="rId6"/>
              </a:rPr>
              <a:t>Efficient inference in fully connected CRFs with </a:t>
            </a:r>
            <a:r>
              <a:rPr lang="en-US" sz="1100" dirty="0">
                <a:hlinkClick r:id="rId6"/>
              </a:rPr>
              <a:t>G</a:t>
            </a:r>
            <a:r>
              <a:rPr lang="en-US" sz="1100" dirty="0" smtClean="0">
                <a:hlinkClick r:id="rId6"/>
              </a:rPr>
              <a:t>aussian </a:t>
            </a:r>
            <a:r>
              <a:rPr lang="en-US" sz="1100" dirty="0" smtClean="0">
                <a:hlinkClick r:id="rId6"/>
              </a:rPr>
              <a:t>edge potentials</a:t>
            </a:r>
            <a:r>
              <a:rPr lang="en-US" sz="1100" dirty="0" smtClean="0"/>
              <a:t>,” </a:t>
            </a:r>
            <a:r>
              <a:rPr lang="en-US" sz="1100" dirty="0"/>
              <a:t>in NIPS, 2011.</a:t>
            </a:r>
            <a:endParaRPr lang="en-US" sz="11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47131" y="3753125"/>
            <a:ext cx="8151542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            – uniform penalty for nearby pixels with different labels.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Clr>
                <a:srgbClr val="C00000"/>
              </a:buClr>
              <a:buFont typeface="Calibri" panose="020F0502020204030204" pitchFamily="34" charset="0"/>
              <a:buChar char="x"/>
            </a:pPr>
            <a:r>
              <a:rPr lang="en-US" sz="2000" dirty="0" smtClean="0"/>
              <a:t>Insensitive </a:t>
            </a:r>
            <a:r>
              <a:rPr lang="en-US" sz="2000" dirty="0"/>
              <a:t>to compatibility between </a:t>
            </a:r>
            <a:r>
              <a:rPr lang="en-US" sz="2000" dirty="0" smtClean="0"/>
              <a:t>labels!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66797" y="4042533"/>
                <a:ext cx="854208" cy="4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97" y="4042533"/>
                <a:ext cx="854208" cy="424347"/>
              </a:xfrm>
              <a:prstGeom prst="rect">
                <a:avLst/>
              </a:prstGeom>
              <a:blipFill rotWithShape="0"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52545" y="2776654"/>
            <a:ext cx="546410" cy="1143122"/>
            <a:chOff x="2252545" y="2776654"/>
            <a:chExt cx="546410" cy="1143122"/>
          </a:xfrm>
        </p:grpSpPr>
        <p:sp>
          <p:nvSpPr>
            <p:cNvPr id="24" name="Rounded Rectangle 23"/>
            <p:cNvSpPr/>
            <p:nvPr/>
          </p:nvSpPr>
          <p:spPr>
            <a:xfrm>
              <a:off x="2252545" y="2776654"/>
              <a:ext cx="546410" cy="491958"/>
            </a:xfrm>
            <a:prstGeom prst="roundRect">
              <a:avLst/>
            </a:prstGeom>
            <a:noFill/>
            <a:ln>
              <a:solidFill>
                <a:srgbClr val="D350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24" idx="2"/>
            </p:cNvCxnSpPr>
            <p:nvPr/>
          </p:nvCxnSpPr>
          <p:spPr>
            <a:xfrm flipH="1">
              <a:off x="2252545" y="3268612"/>
              <a:ext cx="273205" cy="651164"/>
            </a:xfrm>
            <a:prstGeom prst="straightConnector1">
              <a:avLst/>
            </a:prstGeom>
            <a:ln w="19050">
              <a:solidFill>
                <a:srgbClr val="D350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0362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504432" y="305993"/>
            <a:ext cx="6166625" cy="901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4000" dirty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Boundary 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recovery</a:t>
            </a:r>
            <a:endParaRPr lang="en-US" sz="40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351" y="6415801"/>
            <a:ext cx="8188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L.-C. Chen, G. Papandreou, I. Kokkinos, K. Murphy, and A. L. </a:t>
            </a:r>
            <a:r>
              <a:rPr lang="en-US" sz="1100" dirty="0" err="1"/>
              <a:t>Yuille</a:t>
            </a:r>
            <a:r>
              <a:rPr lang="en-US" sz="1100" dirty="0"/>
              <a:t>, “</a:t>
            </a:r>
            <a:r>
              <a:rPr lang="en-US" sz="1100" dirty="0">
                <a:hlinkClick r:id="rId3"/>
              </a:rPr>
              <a:t>Semantic image segmentation with deep convolutional nets and fully connected </a:t>
            </a:r>
            <a:r>
              <a:rPr lang="en-US" sz="1100" dirty="0" smtClean="0">
                <a:hlinkClick r:id="rId3"/>
              </a:rPr>
              <a:t>CRFs</a:t>
            </a:r>
            <a:r>
              <a:rPr lang="en-US" sz="1100" dirty="0"/>
              <a:t>,” in ICLR, 2015.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3351" y="2622192"/>
            <a:ext cx="8107955" cy="1937466"/>
            <a:chOff x="331660" y="2393592"/>
            <a:chExt cx="8107955" cy="19374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660" y="2393592"/>
              <a:ext cx="6918580" cy="193746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00900" y="2652920"/>
              <a:ext cx="1238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D3501B"/>
                  </a:solidFill>
                </a:rPr>
                <a:t>Score map</a:t>
              </a:r>
              <a:endParaRPr lang="en-US" b="1" dirty="0">
                <a:solidFill>
                  <a:srgbClr val="D3501B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00900" y="3493143"/>
              <a:ext cx="1238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D3501B"/>
                  </a:solidFill>
                </a:rPr>
                <a:t>Belief map</a:t>
              </a:r>
              <a:endParaRPr lang="en-US" b="1" dirty="0">
                <a:solidFill>
                  <a:srgbClr val="D3501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2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492372" y="465665"/>
            <a:ext cx="403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DeepLab</a:t>
            </a:r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545395" y="2100304"/>
            <a:ext cx="792937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340596" y="1340784"/>
            <a:ext cx="8686800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333333"/>
                </a:solidFill>
                <a:latin typeface="Helvetica Neue"/>
              </a:rPr>
              <a:t>Group:</a:t>
            </a: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33333"/>
                </a:solidFill>
                <a:latin typeface="Helvetica Neue"/>
                <a:hlinkClick r:id="rId3"/>
              </a:rPr>
              <a:t>CCVL</a:t>
            </a:r>
            <a:r>
              <a:rPr lang="en-US" sz="2000" dirty="0" smtClean="0">
                <a:solidFill>
                  <a:srgbClr val="333333"/>
                </a:solidFill>
                <a:latin typeface="Helvetica Neue"/>
              </a:rPr>
              <a:t> (</a:t>
            </a:r>
            <a:r>
              <a:rPr lang="en-US" sz="2000" dirty="0"/>
              <a:t>Center for Cognition, Vision, and </a:t>
            </a:r>
            <a:r>
              <a:rPr lang="en-US" sz="2000" dirty="0" smtClean="0"/>
              <a:t>Learning).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en-US" sz="2000" dirty="0">
              <a:solidFill>
                <a:srgbClr val="333333"/>
              </a:solidFill>
              <a:latin typeface="Helvetica Neue"/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333333"/>
                </a:solidFill>
                <a:latin typeface="Helvetica Neue"/>
              </a:rPr>
              <a:t>Basis networks </a:t>
            </a:r>
            <a:r>
              <a:rPr lang="en-US" sz="2200" dirty="0" smtClean="0">
                <a:solidFill>
                  <a:srgbClr val="333333"/>
                </a:solidFill>
                <a:latin typeface="Helvetica Neue"/>
              </a:rPr>
              <a:t>(pre-trained for </a:t>
            </a:r>
            <a:r>
              <a:rPr lang="en-US" sz="2200" dirty="0" smtClean="0">
                <a:solidFill>
                  <a:srgbClr val="333333"/>
                </a:solidFill>
                <a:latin typeface="Helvetica Neue"/>
                <a:hlinkClick r:id="rId4" action="ppaction://hlinkfile"/>
              </a:rPr>
              <a:t>ImageNet</a:t>
            </a:r>
            <a:r>
              <a:rPr lang="en-US" sz="2200" dirty="0" smtClean="0">
                <a:solidFill>
                  <a:srgbClr val="333333"/>
                </a:solidFill>
                <a:latin typeface="Helvetica Neue"/>
              </a:rPr>
              <a:t>)</a:t>
            </a:r>
            <a:r>
              <a:rPr lang="en-US" sz="2400" b="1" dirty="0" smtClean="0">
                <a:solidFill>
                  <a:srgbClr val="333333"/>
                </a:solidFill>
                <a:latin typeface="Helvetica Neue"/>
              </a:rPr>
              <a:t>: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33333"/>
                </a:solidFill>
                <a:latin typeface="Helvetica Neue"/>
                <a:hlinkClick r:id="rId5"/>
              </a:rPr>
              <a:t>VGG-16</a:t>
            </a: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        </a:t>
            </a:r>
            <a:r>
              <a:rPr lang="en-US" sz="2000" dirty="0" smtClean="0">
                <a:solidFill>
                  <a:srgbClr val="333333"/>
                </a:solidFill>
                <a:latin typeface="Helvetica Neue"/>
              </a:rPr>
              <a:t>(Oxford Visual Geometry Group, </a:t>
            </a:r>
            <a:r>
              <a:rPr lang="en-US" sz="2000" dirty="0" smtClean="0"/>
              <a:t>ILSVRC 2014 1</a:t>
            </a:r>
            <a:r>
              <a:rPr lang="en-US" baseline="30000" dirty="0" smtClean="0"/>
              <a:t>st</a:t>
            </a:r>
            <a:r>
              <a:rPr lang="en-US" sz="2000" dirty="0" smtClean="0">
                <a:solidFill>
                  <a:srgbClr val="333333"/>
                </a:solidFill>
                <a:latin typeface="Helvetica Neue"/>
              </a:rPr>
              <a:t>).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33333"/>
                </a:solidFill>
                <a:latin typeface="Helvetica Neue"/>
                <a:hlinkClick r:id="rId6"/>
              </a:rPr>
              <a:t>ResNet-101</a:t>
            </a: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  </a:t>
            </a:r>
            <a:r>
              <a:rPr lang="en-US" sz="2000" dirty="0" smtClean="0">
                <a:solidFill>
                  <a:srgbClr val="333333"/>
                </a:solidFill>
                <a:latin typeface="Helvetica Neue"/>
              </a:rPr>
              <a:t>(</a:t>
            </a:r>
            <a:r>
              <a:rPr lang="en-US" sz="2000" dirty="0"/>
              <a:t>Microsoft Research </a:t>
            </a:r>
            <a:r>
              <a:rPr lang="en-US" sz="2000" dirty="0" smtClean="0"/>
              <a:t>Asia, ILSVRC 2015 </a:t>
            </a:r>
            <a:r>
              <a:rPr lang="en-US" sz="2000" dirty="0"/>
              <a:t>1</a:t>
            </a:r>
            <a:r>
              <a:rPr lang="en-US" baseline="30000" dirty="0"/>
              <a:t>st</a:t>
            </a:r>
            <a:r>
              <a:rPr lang="en-US" sz="2000" dirty="0" smtClean="0">
                <a:solidFill>
                  <a:srgbClr val="333333"/>
                </a:solidFill>
                <a:latin typeface="Helvetica Neue"/>
              </a:rPr>
              <a:t>).</a:t>
            </a:r>
          </a:p>
          <a:p>
            <a:pPr lvl="1">
              <a:lnSpc>
                <a:spcPct val="150000"/>
              </a:lnSpc>
              <a:spcAft>
                <a:spcPts val="300"/>
              </a:spcAft>
            </a:pPr>
            <a:endParaRPr lang="en-US" sz="2400" dirty="0" smtClean="0">
              <a:solidFill>
                <a:srgbClr val="333333"/>
              </a:solidFill>
              <a:latin typeface="Helvetica Neue"/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333333"/>
                </a:solidFill>
                <a:latin typeface="Helvetica Neue"/>
              </a:rPr>
              <a:t>Code</a:t>
            </a:r>
            <a:r>
              <a:rPr lang="en-US" sz="2400" b="1" dirty="0">
                <a:solidFill>
                  <a:srgbClr val="333333"/>
                </a:solidFill>
                <a:latin typeface="Helvetica Neue"/>
              </a:rPr>
              <a:t>: </a:t>
            </a:r>
            <a:r>
              <a:rPr lang="en-US" sz="2400" dirty="0">
                <a:solidFill>
                  <a:srgbClr val="333333"/>
                </a:solidFill>
                <a:latin typeface="Helvetica Neue"/>
                <a:hlinkClick r:id="rId7"/>
              </a:rPr>
              <a:t>https://bitbucket.org/deeplab/deeplab-public/</a:t>
            </a:r>
            <a:endParaRPr lang="en-US" sz="2400" dirty="0" smtClean="0">
              <a:solidFill>
                <a:srgbClr val="D24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922" y="-9236"/>
            <a:ext cx="84882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lvl="0"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2" name="Rectangle 19"/>
          <p:cNvSpPr/>
          <p:nvPr/>
        </p:nvSpPr>
        <p:spPr>
          <a:xfrm>
            <a:off x="552422" y="1329463"/>
            <a:ext cx="8231359" cy="221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2372" y="465665"/>
            <a:ext cx="403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solidFill>
                  <a:schemeClr val="bg1"/>
                </a:solidFill>
              </a:rPr>
              <a:t>Thank You!</a:t>
            </a:r>
            <a:endParaRPr lang="en-US" sz="2400" dirty="0" smtClean="0">
              <a:solidFill>
                <a:schemeClr val="bg1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351" y="6415801"/>
            <a:ext cx="80506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C. Sutton and A.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McCallum, “An introduction to Conditional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Random Fields”, Foundations and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Trends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in Machine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Learning, vol.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4,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4 (2011) 267–373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9"/>
          <p:cNvSpPr/>
          <p:nvPr/>
        </p:nvSpPr>
        <p:spPr>
          <a:xfrm>
            <a:off x="552422" y="1329463"/>
            <a:ext cx="8231359" cy="1531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solidFill>
                <a:srgbClr val="D24726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srgbClr val="D24726"/>
              </a:solidFill>
            </a:endParaRPr>
          </a:p>
        </p:txBody>
      </p:sp>
      <p:pic>
        <p:nvPicPr>
          <p:cNvPr id="96258" name="Picture 2" descr="https://i1.wp.com/imgs.xkcd.com/comics/seashe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95" y="1519279"/>
            <a:ext cx="3240154" cy="44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054" y="6141862"/>
            <a:ext cx="6497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Image</a:t>
            </a:r>
            <a:r>
              <a:rPr lang="en-US" cap="smal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is from: http://imgs.xkcd.com/comics/seashell.png</a:t>
            </a:r>
          </a:p>
        </p:txBody>
      </p:sp>
    </p:spTree>
    <p:extLst>
      <p:ext uri="{BB962C8B-B14F-4D97-AF65-F5344CB8AC3E}">
        <p14:creationId xmlns:p14="http://schemas.microsoft.com/office/powerpoint/2010/main" val="2690803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492372" y="465665"/>
            <a:ext cx="403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Introduction</a:t>
            </a:r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3351" y="6415801"/>
            <a:ext cx="8188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Jamie </a:t>
            </a:r>
            <a:r>
              <a:rPr lang="en-US" sz="1100" dirty="0" err="1" smtClean="0"/>
              <a:t>Shotton</a:t>
            </a:r>
            <a:r>
              <a:rPr lang="en-US" sz="1100" dirty="0" smtClean="0"/>
              <a:t> and</a:t>
            </a:r>
            <a:r>
              <a:rPr lang="en-US" sz="1100" dirty="0"/>
              <a:t> </a:t>
            </a:r>
            <a:r>
              <a:rPr lang="en-US" sz="1100" dirty="0" err="1"/>
              <a:t>Pushmeet</a:t>
            </a:r>
            <a:r>
              <a:rPr lang="en-US" sz="1100" dirty="0"/>
              <a:t> </a:t>
            </a:r>
            <a:r>
              <a:rPr lang="en-US" sz="1100" dirty="0" err="1" smtClean="0"/>
              <a:t>Kohli</a:t>
            </a:r>
            <a:r>
              <a:rPr lang="en-US" sz="1100" dirty="0" smtClean="0"/>
              <a:t>, </a:t>
            </a:r>
            <a:r>
              <a:rPr lang="en-US" sz="1100" dirty="0">
                <a:hlinkClick r:id="rId3"/>
              </a:rPr>
              <a:t>Semantic Image </a:t>
            </a:r>
            <a:r>
              <a:rPr lang="en-US" sz="1100" dirty="0" smtClean="0">
                <a:hlinkClick r:id="rId3"/>
              </a:rPr>
              <a:t>Segmentation</a:t>
            </a:r>
            <a:r>
              <a:rPr lang="en-US" sz="1100" dirty="0" smtClean="0"/>
              <a:t>, Computer Vision, </a:t>
            </a:r>
            <a:r>
              <a:rPr lang="en-US" sz="1100" dirty="0"/>
              <a:t>pp </a:t>
            </a:r>
            <a:r>
              <a:rPr lang="en-US" sz="1100" dirty="0" smtClean="0"/>
              <a:t>713-716, Springer, 2016.</a:t>
            </a:r>
            <a:endParaRPr lang="en-US" sz="1100" dirty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762" y="-9236"/>
            <a:ext cx="7929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lvl="0"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0096" y="1327438"/>
            <a:ext cx="609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D3501B"/>
                </a:solidFill>
              </a:rPr>
              <a:t>What </a:t>
            </a:r>
            <a:r>
              <a:rPr lang="en-US" sz="2800" b="1" dirty="0">
                <a:solidFill>
                  <a:srgbClr val="D3501B"/>
                </a:solidFill>
              </a:rPr>
              <a:t>is semantic i</a:t>
            </a:r>
            <a:r>
              <a:rPr lang="en-US" sz="2800" b="1" dirty="0" smtClean="0">
                <a:solidFill>
                  <a:srgbClr val="D3501B"/>
                </a:solidFill>
              </a:rPr>
              <a:t>mage </a:t>
            </a:r>
            <a:r>
              <a:rPr lang="en-US" sz="2800" b="1" dirty="0">
                <a:solidFill>
                  <a:srgbClr val="D3501B"/>
                </a:solidFill>
              </a:rPr>
              <a:t>s</a:t>
            </a:r>
            <a:r>
              <a:rPr lang="en-US" sz="2800" b="1" dirty="0" smtClean="0">
                <a:solidFill>
                  <a:srgbClr val="D3501B"/>
                </a:solidFill>
              </a:rPr>
              <a:t>egmentation?</a:t>
            </a:r>
            <a:endParaRPr lang="en-US" sz="2800" b="1" dirty="0">
              <a:solidFill>
                <a:srgbClr val="D3501B"/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374050" y="1961376"/>
            <a:ext cx="8686800" cy="1179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333333"/>
                </a:solidFill>
                <a:latin typeface="Helvetica Neue"/>
              </a:rPr>
              <a:t>Partitioning</a:t>
            </a: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Helvetica Neue"/>
              </a:rPr>
              <a:t>an image into </a:t>
            </a:r>
            <a:r>
              <a:rPr lang="en-US" sz="2400" b="1" dirty="0">
                <a:solidFill>
                  <a:srgbClr val="333333"/>
                </a:solidFill>
                <a:latin typeface="Helvetica Neue"/>
              </a:rPr>
              <a:t>regions</a:t>
            </a:r>
            <a:r>
              <a:rPr lang="en-US" sz="24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of </a:t>
            </a:r>
            <a:r>
              <a:rPr lang="en-US" sz="2400" b="1" dirty="0" smtClean="0">
                <a:solidFill>
                  <a:srgbClr val="333333"/>
                </a:solidFill>
                <a:latin typeface="Helvetica Neue"/>
              </a:rPr>
              <a:t>meaningful</a:t>
            </a: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 objects.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Assign</a:t>
            </a:r>
            <a:r>
              <a:rPr lang="en-US" sz="2400" b="1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an </a:t>
            </a:r>
            <a:r>
              <a:rPr lang="en-US" sz="2400" dirty="0">
                <a:solidFill>
                  <a:srgbClr val="333333"/>
                </a:solidFill>
                <a:latin typeface="Helvetica Neue"/>
              </a:rPr>
              <a:t>object </a:t>
            </a:r>
            <a:r>
              <a:rPr lang="en-US" sz="2400" b="1" dirty="0">
                <a:solidFill>
                  <a:srgbClr val="333333"/>
                </a:solidFill>
                <a:latin typeface="Helvetica Neue"/>
              </a:rPr>
              <a:t>category</a:t>
            </a:r>
            <a:r>
              <a:rPr lang="en-US" sz="24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sz="2400" b="1" dirty="0" smtClean="0">
                <a:solidFill>
                  <a:srgbClr val="333333"/>
                </a:solidFill>
                <a:latin typeface="Helvetica Neue"/>
              </a:rPr>
              <a:t>label</a:t>
            </a: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.</a:t>
            </a:r>
            <a:endParaRPr lang="en-US" sz="2400" dirty="0" smtClean="0">
              <a:solidFill>
                <a:srgbClr val="D24726"/>
              </a:solidFill>
            </a:endParaRPr>
          </a:p>
        </p:txBody>
      </p:sp>
      <p:pic>
        <p:nvPicPr>
          <p:cNvPr id="1026" name="Picture 2" descr="https://static-content.springer.com/image/prt%3A978-0-387-31439-6%2F17/MediaObjects/978-0-387-31439-6_17_Part_Fig1-251_HT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45" y="3576058"/>
            <a:ext cx="5257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492372" y="465665"/>
            <a:ext cx="403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Introduction</a:t>
            </a:r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762" y="-9236"/>
            <a:ext cx="7929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lvl="0"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0391" y="1349794"/>
            <a:ext cx="609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3501B"/>
                </a:solidFill>
              </a:rPr>
              <a:t>DCNN and image segmentation</a:t>
            </a:r>
            <a:endParaRPr lang="en-US" sz="2800" b="1" dirty="0">
              <a:solidFill>
                <a:srgbClr val="D3501B"/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457200" y="4562266"/>
            <a:ext cx="86868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333333"/>
                </a:solidFill>
                <a:latin typeface="Helvetica Neue"/>
              </a:rPr>
              <a:t>What happens in each standard DCNN layer?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Striding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Pooling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95351" y="2406471"/>
            <a:ext cx="7753295" cy="1776104"/>
            <a:chOff x="752762" y="3479528"/>
            <a:chExt cx="7753295" cy="1776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762" y="3654313"/>
              <a:ext cx="1733550" cy="1123950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018371" y="4036742"/>
              <a:ext cx="557151" cy="11597"/>
            </a:xfrm>
            <a:prstGeom prst="straightConnector1">
              <a:avLst/>
            </a:prstGeom>
            <a:ln w="57150">
              <a:solidFill>
                <a:srgbClr val="D350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561670" y="3805782"/>
              <a:ext cx="874786" cy="485113"/>
              <a:chOff x="3635298" y="4778263"/>
              <a:chExt cx="874786" cy="485113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635298" y="4778263"/>
                <a:ext cx="874786" cy="485113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35298" y="4836153"/>
                <a:ext cx="8747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DCNN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95024" y="3730134"/>
              <a:ext cx="1977483" cy="646331"/>
              <a:chOff x="3070303" y="4439645"/>
              <a:chExt cx="1977483" cy="64633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070303" y="4439646"/>
                <a:ext cx="1977483" cy="621838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59513" y="4439645"/>
                <a:ext cx="18882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Select maximal score class</a:t>
                </a:r>
                <a:endParaRPr lang="en-US" dirty="0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 flipV="1">
              <a:off x="6772507" y="4036741"/>
              <a:ext cx="438615" cy="1"/>
            </a:xfrm>
            <a:prstGeom prst="straightConnector1">
              <a:avLst/>
            </a:prstGeom>
            <a:ln w="57150">
              <a:solidFill>
                <a:srgbClr val="D350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2507" y="3479528"/>
              <a:ext cx="1733550" cy="1114425"/>
            </a:xfrm>
            <a:prstGeom prst="rect">
              <a:avLst/>
            </a:prstGeom>
            <a:scene3d>
              <a:camera prst="isometricOffAxis2Right"/>
              <a:lightRig rig="threePt" dir="t"/>
            </a:scene3d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3444996" y="4042539"/>
              <a:ext cx="306925" cy="5799"/>
            </a:xfrm>
            <a:prstGeom prst="straightConnector1">
              <a:avLst/>
            </a:prstGeom>
            <a:ln w="57150">
              <a:solidFill>
                <a:srgbClr val="D350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476948" y="4036742"/>
              <a:ext cx="306925" cy="5799"/>
            </a:xfrm>
            <a:prstGeom prst="straightConnector1">
              <a:avLst/>
            </a:prstGeom>
            <a:ln w="57150">
              <a:solidFill>
                <a:srgbClr val="D350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be 27"/>
            <p:cNvSpPr/>
            <p:nvPr/>
          </p:nvSpPr>
          <p:spPr>
            <a:xfrm flipH="1">
              <a:off x="3525666" y="3515403"/>
              <a:ext cx="1204332" cy="1042674"/>
            </a:xfrm>
            <a:prstGeom prst="cube">
              <a:avLst>
                <a:gd name="adj" fmla="val 8958"/>
              </a:avLst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99063" y="4670857"/>
              <a:ext cx="21075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Class prediction scores for each pixel</a:t>
              </a:r>
              <a:endParaRPr lang="en-US" sz="1600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693" y="5076693"/>
            <a:ext cx="3122342" cy="160481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93351" y="6415801"/>
            <a:ext cx="8188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>
                <a:hlinkClick r:id="rId6"/>
              </a:rPr>
              <a:t>http://cs231n.github.io/convolutional-networks/#pool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471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492372" y="465665"/>
            <a:ext cx="403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Introduction</a:t>
            </a:r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762" y="-9236"/>
            <a:ext cx="7929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lvl="0"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0096" y="1327438"/>
            <a:ext cx="609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3501B"/>
                </a:solidFill>
              </a:rPr>
              <a:t>DCNN and image segmentation</a:t>
            </a:r>
            <a:endParaRPr lang="en-US" sz="2800" b="1" dirty="0">
              <a:solidFill>
                <a:srgbClr val="D3501B"/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752762" y="1898858"/>
            <a:ext cx="761065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2400" b="1" dirty="0" smtClean="0">
                <a:solidFill>
                  <a:srgbClr val="D3501B"/>
                </a:solidFill>
                <a:latin typeface="Helvetica Neue"/>
              </a:rPr>
              <a:t>Pooling</a:t>
            </a:r>
            <a:r>
              <a:rPr lang="en-US" sz="2400" b="1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Helvetica Neue"/>
              </a:rPr>
              <a:t>a</a:t>
            </a: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dvantages: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Invariance to </a:t>
            </a:r>
            <a:r>
              <a:rPr lang="en-US" sz="2400" dirty="0"/>
              <a:t>small translations of the </a:t>
            </a:r>
            <a:r>
              <a:rPr lang="en-US" sz="2400" dirty="0" smtClean="0"/>
              <a:t>input.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Helps avoid overfitting.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Computational efficiency.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333333"/>
              </a:solidFill>
              <a:latin typeface="Helvetica Neue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2400" b="1" dirty="0" smtClean="0">
                <a:solidFill>
                  <a:srgbClr val="D3501B"/>
                </a:solidFill>
                <a:latin typeface="Helvetica Neue"/>
              </a:rPr>
              <a:t>Striding </a:t>
            </a:r>
            <a:r>
              <a:rPr lang="en-US" sz="2400" dirty="0" smtClean="0">
                <a:solidFill>
                  <a:srgbClr val="333333"/>
                </a:solidFill>
                <a:latin typeface="Helvetica Neue"/>
              </a:rPr>
              <a:t>advantages: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Fewer </a:t>
            </a:r>
            <a:r>
              <a:rPr lang="en-US" sz="2400" dirty="0"/>
              <a:t>applications of the </a:t>
            </a:r>
            <a:r>
              <a:rPr lang="en-US" sz="2400" dirty="0" smtClean="0"/>
              <a:t>filter.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Smaller </a:t>
            </a:r>
            <a:r>
              <a:rPr lang="en-US" sz="2400" dirty="0"/>
              <a:t>output </a:t>
            </a:r>
            <a:r>
              <a:rPr lang="en-US" sz="2400" dirty="0" smtClean="0"/>
              <a:t>size.</a:t>
            </a:r>
            <a:endParaRPr lang="en-US" sz="2400" dirty="0"/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391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492372" y="465665"/>
            <a:ext cx="403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Introduction</a:t>
            </a:r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762" y="-9236"/>
            <a:ext cx="7929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lvl="0"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0096" y="1327438"/>
            <a:ext cx="609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3501B"/>
                </a:solidFill>
              </a:rPr>
              <a:t>DCNN and image segmentation</a:t>
            </a:r>
            <a:endParaRPr lang="en-US" sz="2800" b="1" dirty="0">
              <a:solidFill>
                <a:srgbClr val="D3501B"/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545395" y="2100304"/>
            <a:ext cx="7929377" cy="456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2200" b="1" dirty="0" smtClean="0">
                <a:latin typeface="Helvetica Neue"/>
              </a:rPr>
              <a:t>What are the </a:t>
            </a:r>
            <a:r>
              <a:rPr lang="en-US" sz="2200" b="1" dirty="0" smtClean="0">
                <a:solidFill>
                  <a:srgbClr val="D3501B"/>
                </a:solidFill>
                <a:latin typeface="Helvetica Neue"/>
              </a:rPr>
              <a:t>disadvantages</a:t>
            </a:r>
            <a:r>
              <a:rPr lang="en-US" sz="2200" b="1" dirty="0" smtClean="0">
                <a:latin typeface="Helvetica Neue"/>
              </a:rPr>
              <a:t> for semantic segmentation?</a:t>
            </a: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Clr>
                <a:srgbClr val="C00000"/>
              </a:buClr>
              <a:buFontTx/>
              <a:buChar char="x"/>
            </a:pPr>
            <a:r>
              <a:rPr lang="en-US" sz="2200" b="1" dirty="0" smtClean="0">
                <a:latin typeface="Helvetica Neue"/>
              </a:rPr>
              <a:t>Down-sampling</a:t>
            </a:r>
            <a:r>
              <a:rPr lang="en-US" sz="2200" dirty="0" smtClean="0">
                <a:latin typeface="Helvetica Neue"/>
              </a:rPr>
              <a:t> causes loss of information.</a:t>
            </a: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Clr>
                <a:srgbClr val="C00000"/>
              </a:buClr>
              <a:buFontTx/>
              <a:buChar char="x"/>
            </a:pPr>
            <a:r>
              <a:rPr lang="en-US" sz="2200" dirty="0" smtClean="0">
                <a:latin typeface="Helvetica Neue"/>
              </a:rPr>
              <a:t>The input invariance harms the pixel-perfect accuracy.</a:t>
            </a: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Helvetica Neue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2200" b="1" dirty="0" smtClean="0">
                <a:latin typeface="Helvetica Neue"/>
              </a:rPr>
              <a:t>DeepLab</a:t>
            </a:r>
            <a:r>
              <a:rPr lang="en-US" sz="2200" dirty="0" smtClean="0">
                <a:latin typeface="Helvetica Neue"/>
              </a:rPr>
              <a:t> address those issues by:</a:t>
            </a: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b="1" dirty="0" err="1" smtClean="0">
                <a:solidFill>
                  <a:srgbClr val="D3501B"/>
                </a:solidFill>
              </a:rPr>
              <a:t>Atrous</a:t>
            </a:r>
            <a:r>
              <a:rPr lang="en-US" sz="2200" dirty="0" smtClean="0">
                <a:solidFill>
                  <a:srgbClr val="D3501B"/>
                </a:solidFill>
              </a:rPr>
              <a:t> </a:t>
            </a:r>
            <a:r>
              <a:rPr lang="en-US" sz="2200" dirty="0" smtClean="0"/>
              <a:t>convolution (‘Holes’ algorithm).</a:t>
            </a:r>
          </a:p>
          <a:p>
            <a:pPr marL="342900" indent="-34290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rgbClr val="D3501B"/>
                </a:solidFill>
                <a:latin typeface="Helvetica Neue"/>
              </a:rPr>
              <a:t>CRFs</a:t>
            </a:r>
            <a:r>
              <a:rPr lang="en-US" sz="2200" b="1" dirty="0" smtClean="0">
                <a:latin typeface="Helvetica Neue"/>
              </a:rPr>
              <a:t> </a:t>
            </a:r>
            <a:r>
              <a:rPr lang="en-US" sz="2200" dirty="0" smtClean="0">
                <a:latin typeface="Helvetica Neue"/>
              </a:rPr>
              <a:t>(Conditional Random Fields).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71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2492372" y="465665"/>
            <a:ext cx="403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Up-Sampling</a:t>
            </a:r>
            <a:endParaRPr lang="en-US" sz="2400" dirty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0449" y="1327438"/>
            <a:ext cx="666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3501B"/>
                </a:solidFill>
              </a:rPr>
              <a:t>Addressing the reduced resolution problem </a:t>
            </a:r>
            <a:endParaRPr lang="en-US" sz="2800" b="1" dirty="0">
              <a:solidFill>
                <a:srgbClr val="D3501B"/>
              </a:solidFill>
            </a:endParaRPr>
          </a:p>
        </p:txBody>
      </p:sp>
      <p:sp>
        <p:nvSpPr>
          <p:cNvPr id="16" name="Rectangle 19"/>
          <p:cNvSpPr/>
          <p:nvPr/>
        </p:nvSpPr>
        <p:spPr>
          <a:xfrm>
            <a:off x="545395" y="2100304"/>
            <a:ext cx="792937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2200" b="1" dirty="0" smtClean="0">
                <a:latin typeface="Helvetica Neue"/>
              </a:rPr>
              <a:t>Possible solution: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en-US" sz="2400" dirty="0" smtClean="0"/>
              <a:t>‘</a:t>
            </a:r>
            <a:r>
              <a:rPr lang="en-US" sz="2400" dirty="0">
                <a:hlinkClick r:id="rId3"/>
              </a:rPr>
              <a:t>deconvolutional</a:t>
            </a:r>
            <a:r>
              <a:rPr lang="en-US" sz="2400" dirty="0"/>
              <a:t>’ layers (backwards </a:t>
            </a:r>
            <a:r>
              <a:rPr lang="en-US" sz="2400" dirty="0" smtClean="0"/>
              <a:t>convolution).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Clr>
                <a:srgbClr val="C00000"/>
              </a:buClr>
              <a:buFontTx/>
              <a:buChar char="x"/>
            </a:pPr>
            <a:r>
              <a:rPr lang="en-US" sz="2200" dirty="0" smtClean="0">
                <a:latin typeface="Helvetica Neue"/>
              </a:rPr>
              <a:t>Additional memory and computational time.</a:t>
            </a: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Clr>
                <a:srgbClr val="C00000"/>
              </a:buClr>
              <a:buFontTx/>
              <a:buChar char="x"/>
            </a:pPr>
            <a:r>
              <a:rPr lang="en-US" sz="2200" dirty="0">
                <a:latin typeface="Helvetica Neue"/>
              </a:rPr>
              <a:t>Learning additional parameters.</a:t>
            </a:r>
          </a:p>
          <a:p>
            <a:pPr>
              <a:lnSpc>
                <a:spcPct val="150000"/>
              </a:lnSpc>
              <a:spcAft>
                <a:spcPts val="300"/>
              </a:spcAft>
              <a:buClr>
                <a:srgbClr val="C00000"/>
              </a:buClr>
            </a:pPr>
            <a:endParaRPr lang="en-US" sz="2200" b="1" dirty="0" smtClean="0">
              <a:latin typeface="Helvetica Neue"/>
            </a:endParaRPr>
          </a:p>
          <a:p>
            <a:pPr>
              <a:lnSpc>
                <a:spcPct val="150000"/>
              </a:lnSpc>
              <a:spcAft>
                <a:spcPts val="300"/>
              </a:spcAft>
              <a:buClr>
                <a:srgbClr val="C00000"/>
              </a:buClr>
            </a:pPr>
            <a:r>
              <a:rPr lang="en-US" sz="2200" b="1" dirty="0" smtClean="0">
                <a:latin typeface="Helvetica Neue"/>
              </a:rPr>
              <a:t>Suggested </a:t>
            </a:r>
            <a:r>
              <a:rPr lang="en-US" sz="2200" b="1" dirty="0">
                <a:latin typeface="Helvetica Neue"/>
              </a:rPr>
              <a:t>solution:</a:t>
            </a:r>
          </a:p>
          <a:p>
            <a:pPr>
              <a:lnSpc>
                <a:spcPct val="150000"/>
              </a:lnSpc>
              <a:spcAft>
                <a:spcPts val="300"/>
              </a:spcAft>
              <a:buClr>
                <a:srgbClr val="C00000"/>
              </a:buClr>
            </a:pPr>
            <a:r>
              <a:rPr lang="en-US" sz="2400" dirty="0" err="1"/>
              <a:t>Atrous</a:t>
            </a:r>
            <a:r>
              <a:rPr lang="en-US" sz="2400" dirty="0"/>
              <a:t> (‘Holes’) convolution</a:t>
            </a:r>
            <a:endParaRPr lang="en-US" sz="2200" dirty="0">
              <a:latin typeface="Helvetica Neue"/>
            </a:endParaRPr>
          </a:p>
          <a:p>
            <a:pPr marL="800100" lvl="1" indent="-342900">
              <a:lnSpc>
                <a:spcPct val="150000"/>
              </a:lnSpc>
              <a:spcAft>
                <a:spcPts val="300"/>
              </a:spcAft>
              <a:buClr>
                <a:srgbClr val="C00000"/>
              </a:buClr>
              <a:buFontTx/>
              <a:buChar char="x"/>
            </a:pPr>
            <a:endParaRPr lang="en-US" sz="2200" dirty="0" smtClean="0">
              <a:latin typeface="Helvetica Neue"/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en-US" sz="2400" dirty="0" smtClean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3076" name="Picture 4" descr="http://i.stack.imgur.com/f2Ri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60" y="3809318"/>
            <a:ext cx="2401312" cy="27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3351" y="6415801"/>
            <a:ext cx="8188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>
                <a:hlinkClick r:id="rId5"/>
              </a:rPr>
              <a:t>https://github.com/vdumoulin/conv_arithmetic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01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694985" y="465665"/>
            <a:ext cx="61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Atrous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(‘Holes’) Algorithm</a:t>
            </a:r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351748" y="1459571"/>
            <a:ext cx="8686800" cy="712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Remove the down-sampling from the last pooling layers.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Up-sample </a:t>
            </a:r>
            <a:r>
              <a:rPr lang="en-US" sz="2400" dirty="0"/>
              <a:t>the original filter by a factor of </a:t>
            </a:r>
            <a:r>
              <a:rPr lang="en-US" sz="2400" dirty="0" smtClean="0"/>
              <a:t>the strides:</a:t>
            </a:r>
            <a:br>
              <a:rPr lang="en-US" sz="2400" dirty="0" smtClean="0"/>
            </a:br>
            <a:r>
              <a:rPr lang="en-US" sz="2400" b="1" dirty="0" err="1" smtClean="0">
                <a:solidFill>
                  <a:srgbClr val="D3501B"/>
                </a:solidFill>
              </a:rPr>
              <a:t>Atrous</a:t>
            </a:r>
            <a:r>
              <a:rPr lang="en-US" sz="2400" b="1" dirty="0" smtClean="0">
                <a:solidFill>
                  <a:srgbClr val="D3501B"/>
                </a:solidFill>
              </a:rPr>
              <a:t> convolution </a:t>
            </a:r>
            <a:r>
              <a:rPr lang="en-US" sz="2400" dirty="0" smtClean="0"/>
              <a:t>for 1-D signal: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Note: </a:t>
            </a:r>
            <a:r>
              <a:rPr lang="en-US" sz="2400" dirty="0"/>
              <a:t>standard convolution</a:t>
            </a:r>
            <a:r>
              <a:rPr lang="en-US" sz="2400" dirty="0" smtClean="0"/>
              <a:t> </a:t>
            </a:r>
            <a:r>
              <a:rPr lang="en-US" sz="2400" dirty="0"/>
              <a:t>is a special case </a:t>
            </a:r>
            <a:r>
              <a:rPr lang="en-US" sz="2400" dirty="0" smtClean="0"/>
              <a:t>for </a:t>
            </a:r>
            <a:r>
              <a:rPr lang="en-US" sz="2400" i="1" dirty="0" smtClean="0"/>
              <a:t>rate</a:t>
            </a:r>
            <a:r>
              <a:rPr lang="en-US" sz="2400" dirty="0" smtClean="0"/>
              <a:t> </a:t>
            </a:r>
            <a:r>
              <a:rPr lang="en-US" sz="2400" i="1" dirty="0" smtClean="0"/>
              <a:t>r</a:t>
            </a:r>
            <a:r>
              <a:rPr lang="en-US" sz="2400" dirty="0" smtClean="0"/>
              <a:t>=1.</a:t>
            </a:r>
            <a:endParaRPr lang="en-US" sz="2400" dirty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93351" y="6415801"/>
            <a:ext cx="8188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Chen, Liang-</a:t>
            </a:r>
            <a:r>
              <a:rPr lang="en-US" sz="1100" dirty="0" err="1"/>
              <a:t>Chieh</a:t>
            </a:r>
            <a:r>
              <a:rPr lang="en-US" sz="1100" dirty="0"/>
              <a:t>, et al. "</a:t>
            </a:r>
            <a:r>
              <a:rPr lang="en-US" sz="1100" dirty="0">
                <a:hlinkClick r:id="rId3"/>
              </a:rPr>
              <a:t>DeepLab: Semantic Image Segmentation with Deep Convolutional Nets, </a:t>
            </a:r>
            <a:r>
              <a:rPr lang="en-US" sz="1100" dirty="0" err="1">
                <a:hlinkClick r:id="rId3"/>
              </a:rPr>
              <a:t>Atrous</a:t>
            </a:r>
            <a:r>
              <a:rPr lang="en-US" sz="1100" dirty="0">
                <a:hlinkClick r:id="rId3"/>
              </a:rPr>
              <a:t> Convolution, and Fully Connected CRFs</a:t>
            </a:r>
            <a:r>
              <a:rPr lang="en-US" sz="1100" dirty="0"/>
              <a:t>." </a:t>
            </a:r>
            <a:r>
              <a:rPr lang="en-US" sz="1100" i="1" dirty="0" err="1"/>
              <a:t>arXiv</a:t>
            </a:r>
            <a:r>
              <a:rPr lang="en-US" sz="1100" i="1" dirty="0"/>
              <a:t> preprint arXiv:1606.00915</a:t>
            </a:r>
            <a:r>
              <a:rPr lang="en-US" sz="1100" dirty="0"/>
              <a:t> (2016).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15" y="4030010"/>
            <a:ext cx="4348978" cy="16059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974" y="3123600"/>
            <a:ext cx="3448050" cy="10763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070963" y="3851063"/>
            <a:ext cx="3167029" cy="1093780"/>
            <a:chOff x="5109063" y="3520519"/>
            <a:chExt cx="3167029" cy="1093780"/>
          </a:xfrm>
        </p:grpSpPr>
        <p:sp>
          <p:nvSpPr>
            <p:cNvPr id="24" name="TextBox 23"/>
            <p:cNvSpPr txBox="1"/>
            <p:nvPr/>
          </p:nvSpPr>
          <p:spPr>
            <a:xfrm>
              <a:off x="6001243" y="3967968"/>
              <a:ext cx="2274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3501B"/>
                  </a:solidFill>
                </a:rPr>
                <a:t>Introduce </a:t>
              </a:r>
              <a:r>
                <a:rPr lang="en-US" dirty="0">
                  <a:solidFill>
                    <a:srgbClr val="D3501B"/>
                  </a:solidFill>
                </a:rPr>
                <a:t>zeros between filter values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109063" y="3520519"/>
              <a:ext cx="856839" cy="705793"/>
              <a:chOff x="5109063" y="3520519"/>
              <a:chExt cx="856839" cy="705793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5158164" y="3525469"/>
                <a:ext cx="807738" cy="700843"/>
              </a:xfrm>
              <a:custGeom>
                <a:avLst/>
                <a:gdLst>
                  <a:gd name="connsiteX0" fmla="*/ 807738 w 807738"/>
                  <a:gd name="connsiteY0" fmla="*/ 700843 h 700843"/>
                  <a:gd name="connsiteX1" fmla="*/ 216724 w 807738"/>
                  <a:gd name="connsiteY1" fmla="*/ 488970 h 700843"/>
                  <a:gd name="connsiteX2" fmla="*/ 16002 w 807738"/>
                  <a:gd name="connsiteY2" fmla="*/ 42921 h 700843"/>
                  <a:gd name="connsiteX3" fmla="*/ 27153 w 807738"/>
                  <a:gd name="connsiteY3" fmla="*/ 42921 h 70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7738" h="700843">
                    <a:moveTo>
                      <a:pt x="807738" y="700843"/>
                    </a:moveTo>
                    <a:cubicBezTo>
                      <a:pt x="578209" y="649733"/>
                      <a:pt x="348680" y="598624"/>
                      <a:pt x="216724" y="488970"/>
                    </a:cubicBezTo>
                    <a:cubicBezTo>
                      <a:pt x="84768" y="379316"/>
                      <a:pt x="47597" y="117262"/>
                      <a:pt x="16002" y="42921"/>
                    </a:cubicBezTo>
                    <a:cubicBezTo>
                      <a:pt x="-15593" y="-31421"/>
                      <a:pt x="5780" y="5750"/>
                      <a:pt x="27153" y="42921"/>
                    </a:cubicBezTo>
                  </a:path>
                </a:pathLst>
              </a:custGeom>
              <a:noFill/>
              <a:ln w="28575">
                <a:solidFill>
                  <a:srgbClr val="D350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152302" y="3520519"/>
                <a:ext cx="122663" cy="55756"/>
              </a:xfrm>
              <a:prstGeom prst="line">
                <a:avLst/>
              </a:prstGeom>
              <a:ln w="28575">
                <a:solidFill>
                  <a:srgbClr val="D350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5109063" y="3525469"/>
                <a:ext cx="52764" cy="114546"/>
              </a:xfrm>
              <a:prstGeom prst="line">
                <a:avLst/>
              </a:prstGeom>
              <a:ln w="28575">
                <a:solidFill>
                  <a:srgbClr val="D350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59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3999" cy="121672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6021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694985" y="465665"/>
            <a:ext cx="61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Atrous</a:t>
            </a:r>
            <a:r>
              <a:rPr lang="en-US" sz="4000" dirty="0" smtClean="0">
                <a:solidFill>
                  <a:prstClr val="white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(‘Holes’) Algorithm</a:t>
            </a:r>
            <a:endParaRPr lang="en-US" sz="2400" dirty="0" smtClean="0">
              <a:solidFill>
                <a:prstClr val="white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351" y="6415801"/>
            <a:ext cx="81887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dirty="0"/>
              <a:t>Chen, Liang-</a:t>
            </a:r>
            <a:r>
              <a:rPr lang="en-US" sz="1100" dirty="0" err="1"/>
              <a:t>Chieh</a:t>
            </a:r>
            <a:r>
              <a:rPr lang="en-US" sz="1100" dirty="0"/>
              <a:t>, et al. "</a:t>
            </a:r>
            <a:r>
              <a:rPr lang="en-US" sz="1100" dirty="0">
                <a:hlinkClick r:id="rId3"/>
              </a:rPr>
              <a:t>DeepLab: Semantic Image Segmentation with Deep Convolutional Nets, </a:t>
            </a:r>
            <a:r>
              <a:rPr lang="en-US" sz="1100" dirty="0" err="1">
                <a:hlinkClick r:id="rId3"/>
              </a:rPr>
              <a:t>Atrous</a:t>
            </a:r>
            <a:r>
              <a:rPr lang="en-US" sz="1100" dirty="0">
                <a:hlinkClick r:id="rId3"/>
              </a:rPr>
              <a:t> Convolution, and Fully Connected CRFs</a:t>
            </a:r>
            <a:r>
              <a:rPr lang="en-US" sz="1100" dirty="0"/>
              <a:t>." </a:t>
            </a:r>
            <a:r>
              <a:rPr lang="en-US" sz="1100" i="1" dirty="0" err="1"/>
              <a:t>arXiv</a:t>
            </a:r>
            <a:r>
              <a:rPr lang="en-US" sz="1100" i="1" dirty="0"/>
              <a:t> preprint arXiv:1606.00915</a:t>
            </a:r>
            <a:r>
              <a:rPr lang="en-US" sz="1100" dirty="0"/>
              <a:t> (2016).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104" y="1276171"/>
            <a:ext cx="7315200" cy="4886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" y="1971675"/>
            <a:ext cx="218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3501B"/>
                </a:solidFill>
              </a:rPr>
              <a:t>Standard convolution</a:t>
            </a:r>
            <a:endParaRPr lang="en-US" b="1" dirty="0">
              <a:solidFill>
                <a:srgbClr val="D3501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60" y="4251553"/>
            <a:ext cx="218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D3501B"/>
                </a:solidFill>
              </a:rPr>
              <a:t>Atrous</a:t>
            </a:r>
            <a:endParaRPr lang="en-US" b="1" dirty="0" smtClean="0">
              <a:solidFill>
                <a:srgbClr val="D3501B"/>
              </a:solidFill>
            </a:endParaRPr>
          </a:p>
          <a:p>
            <a:r>
              <a:rPr lang="en-US" b="1" dirty="0" smtClean="0">
                <a:solidFill>
                  <a:srgbClr val="D3501B"/>
                </a:solidFill>
              </a:rPr>
              <a:t>convolution</a:t>
            </a:r>
            <a:endParaRPr lang="en-US" b="1" dirty="0">
              <a:solidFill>
                <a:srgbClr val="D350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D8D8D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1627</Words>
  <Application>Microsoft Office PowerPoint</Application>
  <PresentationFormat>On-screen Show (4:3)</PresentationFormat>
  <Paragraphs>310</Paragraphs>
  <Slides>24</Slides>
  <Notes>21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Cambria</vt:lpstr>
      <vt:lpstr>Cambria Math</vt:lpstr>
      <vt:lpstr>Helvetica Neue</vt:lpstr>
      <vt:lpstr>Segoe UI</vt:lpstr>
      <vt:lpstr>Segoe UI Light</vt:lpstr>
      <vt:lpstr>Segoe UI Semilight</vt:lpstr>
      <vt:lpstr>Times New Roman</vt:lpstr>
      <vt:lpstr>Wingdings</vt:lpstr>
      <vt:lpstr>11_Office Theme</vt:lpstr>
      <vt:lpstr>Bitmap Image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2013-09-24T04:09:14Z</dcterms:created>
  <dcterms:modified xsi:type="dcterms:W3CDTF">2016-11-26T11:41:29Z</dcterms:modified>
</cp:coreProperties>
</file>