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4" r:id="rId1"/>
  </p:sldMasterIdLst>
  <p:notesMasterIdLst>
    <p:notesMasterId r:id="rId23"/>
  </p:notesMasterIdLst>
  <p:handoutMasterIdLst>
    <p:handoutMasterId r:id="rId24"/>
  </p:handoutMasterIdLst>
  <p:sldIdLst>
    <p:sldId id="583" r:id="rId2"/>
    <p:sldId id="585" r:id="rId3"/>
    <p:sldId id="588" r:id="rId4"/>
    <p:sldId id="589" r:id="rId5"/>
    <p:sldId id="590" r:id="rId6"/>
    <p:sldId id="581" r:id="rId7"/>
    <p:sldId id="267" r:id="rId8"/>
    <p:sldId id="591" r:id="rId9"/>
    <p:sldId id="592" r:id="rId10"/>
    <p:sldId id="593" r:id="rId11"/>
    <p:sldId id="570" r:id="rId12"/>
    <p:sldId id="594" r:id="rId13"/>
    <p:sldId id="572" r:id="rId14"/>
    <p:sldId id="595" r:id="rId15"/>
    <p:sldId id="596" r:id="rId16"/>
    <p:sldId id="597" r:id="rId17"/>
    <p:sldId id="598" r:id="rId18"/>
    <p:sldId id="543" r:id="rId19"/>
    <p:sldId id="582" r:id="rId20"/>
    <p:sldId id="600" r:id="rId21"/>
    <p:sldId id="601" r:id="rId22"/>
  </p:sldIdLst>
  <p:sldSz cx="9144000" cy="6858000" type="screen4x3"/>
  <p:notesSz cx="6854825" cy="9750425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1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9999"/>
    <a:srgbClr val="9900FF"/>
    <a:srgbClr val="0066CC"/>
    <a:srgbClr val="FFFF00"/>
    <a:srgbClr val="FFCC66"/>
    <a:srgbClr val="FF3300"/>
    <a:srgbClr val="00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98" autoAdjust="0"/>
    <p:restoredTop sz="88123" autoAdjust="0"/>
  </p:normalViewPr>
  <p:slideViewPr>
    <p:cSldViewPr>
      <p:cViewPr varScale="1">
        <p:scale>
          <a:sx n="60" d="100"/>
          <a:sy n="60" d="100"/>
        </p:scale>
        <p:origin x="63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>
        <p:scale>
          <a:sx n="150" d="100"/>
          <a:sy n="150" d="100"/>
        </p:scale>
        <p:origin x="-72" y="2376"/>
      </p:cViewPr>
      <p:guideLst>
        <p:guide orient="horz" pos="3071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9.wmf"/><Relationship Id="rId1" Type="http://schemas.openxmlformats.org/officeDocument/2006/relationships/image" Target="../media/image26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49299383-B730-4ECA-A308-6E1EFC2F4AB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23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3625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30738"/>
            <a:ext cx="5483225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4613" y="9261475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9261475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4CACB8F6-8EF7-422B-ACDE-B92546A6F41B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530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C0758C-BC5D-4EF8-9694-59BA88F6433B}" type="slidenum">
              <a:rPr lang="he-IL" smtClean="0">
                <a:solidFill>
                  <a:srgbClr val="000000"/>
                </a:solidFill>
              </a:rPr>
              <a:pPr/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32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AC076F-5F07-4D58-B9CB-884ED35D4EE1}" type="slidenum">
              <a:rPr lang="he-IL" smtClean="0"/>
              <a:pPr/>
              <a:t>10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932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54FE52-50B6-48CE-9809-2F007B5C4F36}" type="slidenum">
              <a:rPr lang="he-IL" smtClean="0">
                <a:solidFill>
                  <a:srgbClr val="000000"/>
                </a:solidFill>
              </a:rPr>
              <a:pPr/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357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54FE52-50B6-48CE-9809-2F007B5C4F36}" type="slidenum">
              <a:rPr lang="he-IL" smtClean="0">
                <a:solidFill>
                  <a:srgbClr val="000000"/>
                </a:solidFill>
              </a:rPr>
              <a:pPr/>
              <a:t>12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060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05CCDA-F8BB-4920-A14B-C3E34E952821}" type="slidenum">
              <a:rPr lang="he-IL" smtClean="0">
                <a:solidFill>
                  <a:srgbClr val="000000"/>
                </a:solidFill>
              </a:rPr>
              <a:pPr/>
              <a:t>13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852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36B0D5-CCC0-4630-9D1E-3B8B8BA7BB40}" type="slidenum">
              <a:rPr lang="he-IL" smtClean="0"/>
              <a:pPr/>
              <a:t>14</a:t>
            </a:fld>
            <a:endParaRPr 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31838"/>
            <a:ext cx="4875213" cy="3656012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30738"/>
            <a:ext cx="5026025" cy="4387850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0915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EF8B77-9F7A-4BCA-9FA2-F04BBE3576F2}" type="slidenum">
              <a:rPr lang="he-IL" smtClean="0"/>
              <a:pPr/>
              <a:t>15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31838"/>
            <a:ext cx="4875213" cy="3656012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30738"/>
            <a:ext cx="5026025" cy="4387850"/>
          </a:xfrm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2723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0358CF-123D-4ACC-967F-04571FC80666}" type="slidenum">
              <a:rPr lang="he-IL" smtClean="0"/>
              <a:pPr/>
              <a:t>16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68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B82480-019B-4BBC-A082-4E3154BCD2D3}" type="slidenum">
              <a:rPr lang="he-IL" smtClean="0">
                <a:solidFill>
                  <a:srgbClr val="000000"/>
                </a:solidFill>
              </a:rPr>
              <a:pPr/>
              <a:t>17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284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BA2FD2-FA0D-4C9F-92CB-2BBDD94ECDA0}" type="slidenum">
              <a:rPr lang="he-IL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259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BA2FD2-FA0D-4C9F-92CB-2BBDD94ECDA0}" type="slidenum">
              <a:rPr lang="he-IL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33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A125AD-03C7-4E70-BDA0-35091646C644}" type="slidenum">
              <a:rPr lang="he-IL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A125AD-03C7-4E70-BDA0-35091646C644}" type="slidenum">
              <a:rPr lang="he-IL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988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A125AD-03C7-4E70-BDA0-35091646C644}" type="slidenum">
              <a:rPr lang="he-IL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342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AE874F-28AC-45C8-90F1-2B8DE2ACAB7E}" type="slidenum">
              <a:rPr lang="he-IL" smtClean="0"/>
              <a:pPr/>
              <a:t>5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731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78A6CB-0DBC-4290-B5DD-5017FBF2318D}" type="slidenum">
              <a:rPr lang="he-IL" smtClean="0"/>
              <a:pPr/>
              <a:t>6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l" rtl="0"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691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60CF1F-69A4-4C7E-ABCE-5E62BA897425}" type="slidenum">
              <a:rPr lang="he-IL" smtClean="0"/>
              <a:pPr/>
              <a:t>7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124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06D06C-1CAE-4936-8D2A-D73A599AD339}" type="slidenum">
              <a:rPr lang="he-IL" smtClean="0"/>
              <a:pPr/>
              <a:t>8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468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8D1ECA-2DCB-48A1-8AE9-FF0CA1C86B2A}" type="slidenum">
              <a:rPr lang="he-IL" smtClean="0"/>
              <a:pPr/>
              <a:t>9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469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3175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93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286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3" descr="white rectangle.png"/>
          <p:cNvPicPr>
            <a:picLocks noChangeAspect="1"/>
          </p:cNvPicPr>
          <p:nvPr/>
        </p:nvPicPr>
        <p:blipFill>
          <a:blip r:embed="rId2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812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</p:spPr>
        <p:txBody>
          <a:bodyPr/>
          <a:lstStyle/>
          <a:p>
            <a:pPr lvl="0"/>
            <a:endParaRPr lang="he-I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608262" y="6420898"/>
            <a:ext cx="723215" cy="23603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142107" y="6420898"/>
            <a:ext cx="5259169" cy="23603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he-IL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22900" y="6420898"/>
            <a:ext cx="478994" cy="23603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0B71B-20C4-40C8-8FB5-195ED69165B8}" type="slidenum">
              <a:rPr lang="en-US" altLang="he-IL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he-I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939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כותרת, תרשים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רשים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he-IL" noProof="0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C635B-A0FB-41D2-899B-BB8862BF0BC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5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66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90800"/>
            <a:ext cx="7772400" cy="1362075"/>
          </a:xfrm>
        </p:spPr>
        <p:txBody>
          <a:bodyPr anchor="t">
            <a:noAutofit/>
          </a:bodyPr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267200"/>
            <a:ext cx="7772400" cy="814387"/>
          </a:xfrm>
        </p:spPr>
        <p:txBody>
          <a:bodyPr anchor="b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35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89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7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83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42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948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5414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231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lang="en-US" sz="4800" kern="1200" spc="-15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26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7.bin"/><Relationship Id="rId10" Type="http://schemas.openxmlformats.org/officeDocument/2006/relationships/image" Target="../media/image6.wmf"/><Relationship Id="rId4" Type="http://schemas.openxmlformats.org/officeDocument/2006/relationships/image" Target="../media/image36.png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9.wm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3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9.wmf"/><Relationship Id="rId18" Type="http://schemas.openxmlformats.org/officeDocument/2006/relationships/image" Target="../media/image12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14.wmf"/><Relationship Id="rId4" Type="http://schemas.openxmlformats.org/officeDocument/2006/relationships/image" Target="../media/image15.png"/><Relationship Id="rId9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22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14.bin"/><Relationship Id="rId17" Type="http://schemas.openxmlformats.org/officeDocument/2006/relationships/image" Target="../media/image24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6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1.wmf"/><Relationship Id="rId5" Type="http://schemas.openxmlformats.org/officeDocument/2006/relationships/image" Target="../media/image18.wmf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9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8.wmf"/><Relationship Id="rId5" Type="http://schemas.openxmlformats.org/officeDocument/2006/relationships/image" Target="../media/image26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" y="142875"/>
            <a:ext cx="9144000" cy="2782069"/>
          </a:xfrm>
        </p:spPr>
        <p:txBody>
          <a:bodyPr>
            <a:normAutofit/>
          </a:bodyPr>
          <a:lstStyle/>
          <a:p>
            <a:pPr rtl="0">
              <a:defRPr/>
            </a:pPr>
            <a:r>
              <a:rPr lang="en-US" sz="4200" b="1" dirty="0" smtClean="0">
                <a:effectLst/>
              </a:rPr>
              <a:t>Optimal </a:t>
            </a:r>
            <a:r>
              <a:rPr lang="en-US" sz="4200" b="1" dirty="0">
                <a:effectLst/>
              </a:rPr>
              <a:t>Information Maximization and Criticality in Adaptive Recurrent Networks</a:t>
            </a:r>
            <a:endParaRPr lang="en-US" altLang="ja-JP" sz="4200" b="1" dirty="0">
              <a:effectLst/>
            </a:endParaRPr>
          </a:p>
        </p:txBody>
      </p:sp>
      <p:sp>
        <p:nvSpPr>
          <p:cNvPr id="512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1764" y="3514538"/>
            <a:ext cx="8820472" cy="1800200"/>
          </a:xfrm>
        </p:spPr>
        <p:txBody>
          <a:bodyPr/>
          <a:lstStyle/>
          <a:p>
            <a:pPr rtl="0">
              <a:spcBef>
                <a:spcPct val="50000"/>
              </a:spcBef>
              <a:buClrTx/>
              <a:buSzTx/>
            </a:pP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+mj-lt"/>
              </a:rPr>
              <a:t>Computational Psychiatry Lab</a:t>
            </a:r>
          </a:p>
          <a:p>
            <a:pPr rtl="0">
              <a:spcBef>
                <a:spcPct val="50000"/>
              </a:spcBef>
              <a:buClrTx/>
              <a:buSzTx/>
            </a:pPr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Department of Brain and Cognitive Sciences</a:t>
            </a:r>
          </a:p>
          <a:p>
            <a:pPr rtl="0">
              <a:spcBef>
                <a:spcPct val="50000"/>
              </a:spcBef>
              <a:buClrTx/>
              <a:buSzTx/>
            </a:pPr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 Ben-Gurion University, 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Israel</a:t>
            </a:r>
            <a:endParaRPr lang="en-US" sz="2800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3033241" y="2708920"/>
            <a:ext cx="3077518" cy="62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rtl="0" eaLnBrk="0" hangingPunct="0">
              <a:spcBef>
                <a:spcPct val="50000"/>
              </a:spcBef>
              <a:defRPr/>
            </a:pPr>
            <a:r>
              <a:rPr lang="en-US" sz="3600" b="1" kern="0" dirty="0">
                <a:solidFill>
                  <a:srgbClr val="00FFCC"/>
                </a:solidFill>
                <a:latin typeface="Calibri"/>
              </a:rPr>
              <a:t>Oren Shriki</a:t>
            </a:r>
            <a:endParaRPr lang="en-US" sz="3600" kern="0" dirty="0">
              <a:solidFill>
                <a:srgbClr val="00FFCC"/>
              </a:solidFill>
              <a:latin typeface="Calibri"/>
            </a:endParaRPr>
          </a:p>
        </p:txBody>
      </p:sp>
      <p:pic>
        <p:nvPicPr>
          <p:cNvPr id="6" name="תמונה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5728505"/>
            <a:ext cx="914400" cy="105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1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2952750" cy="2359025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800">
                <a:solidFill>
                  <a:srgbClr val="FFCC00"/>
                </a:solidFill>
                <a:latin typeface="Comic Sans MS" pitchFamily="66" charset="0"/>
              </a:rPr>
              <a:t>Input Distribution and Feedforward Connections</a:t>
            </a:r>
          </a:p>
        </p:txBody>
      </p:sp>
      <p:sp>
        <p:nvSpPr>
          <p:cNvPr id="7177" name="Rectangle 5"/>
          <p:cNvSpPr>
            <a:spLocks noChangeArrowheads="1"/>
          </p:cNvSpPr>
          <p:nvPr/>
        </p:nvSpPr>
        <p:spPr bwMode="auto">
          <a:xfrm>
            <a:off x="250825" y="5373688"/>
            <a:ext cx="80962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/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The rows of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 are unit vectors, uniformly distributed over all possible angles. Thus, the input to each neuron has a cosine tuning curve.</a:t>
            </a:r>
          </a:p>
        </p:txBody>
      </p:sp>
      <p:sp>
        <p:nvSpPr>
          <p:cNvPr id="7179" name="Text Box 16"/>
          <p:cNvSpPr txBox="1">
            <a:spLocks noChangeArrowheads="1"/>
          </p:cNvSpPr>
          <p:nvPr/>
        </p:nvSpPr>
        <p:spPr bwMode="auto">
          <a:xfrm>
            <a:off x="134938" y="3573463"/>
            <a:ext cx="2884487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200">
                <a:solidFill>
                  <a:srgbClr val="FF99CC"/>
                </a:solidFill>
                <a:latin typeface="Comic Sans MS" pitchFamily="66" charset="0"/>
              </a:rPr>
              <a:t>Angle = “orientation”</a:t>
            </a:r>
          </a:p>
          <a:p>
            <a:pPr algn="l" rtl="0">
              <a:spcBef>
                <a:spcPct val="50000"/>
              </a:spcBef>
            </a:pPr>
            <a:r>
              <a:rPr lang="en-US" sz="2200">
                <a:solidFill>
                  <a:srgbClr val="FF99CC"/>
                </a:solidFill>
                <a:latin typeface="Comic Sans MS" pitchFamily="66" charset="0"/>
              </a:rPr>
              <a:t>Radius = “contrast”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219450" y="288925"/>
            <a:ext cx="5756275" cy="4716463"/>
            <a:chOff x="3219450" y="288925"/>
            <a:chExt cx="5756275" cy="4716463"/>
          </a:xfrm>
        </p:grpSpPr>
        <p:grpSp>
          <p:nvGrpSpPr>
            <p:cNvPr id="7178" name="Group 6"/>
            <p:cNvGrpSpPr>
              <a:grpSpLocks/>
            </p:cNvGrpSpPr>
            <p:nvPr/>
          </p:nvGrpSpPr>
          <p:grpSpPr bwMode="auto">
            <a:xfrm>
              <a:off x="3219450" y="288925"/>
              <a:ext cx="5756275" cy="4716463"/>
              <a:chOff x="1955" y="182"/>
              <a:chExt cx="3626" cy="2971"/>
            </a:xfrm>
          </p:grpSpPr>
          <p:pic>
            <p:nvPicPr>
              <p:cNvPr id="7180" name="Picture 7" descr="hw_ring_low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55" y="208"/>
                <a:ext cx="3626" cy="29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7170" name="Object 8"/>
              <p:cNvGraphicFramePr>
                <a:graphicFrameLocks noChangeAspect="1"/>
              </p:cNvGraphicFramePr>
              <p:nvPr/>
            </p:nvGraphicFramePr>
            <p:xfrm>
              <a:off x="5272" y="1519"/>
              <a:ext cx="234" cy="2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66" name="Equation" r:id="rId5" imgW="190440" imgH="241200" progId="Equation.3">
                      <p:embed/>
                    </p:oleObj>
                  </mc:Choice>
                  <mc:Fallback>
                    <p:oleObj name="Equation" r:id="rId5" imgW="1904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72" y="1519"/>
                            <a:ext cx="234" cy="29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171" name="Object 9"/>
              <p:cNvGraphicFramePr>
                <a:graphicFrameLocks noChangeAspect="1"/>
              </p:cNvGraphicFramePr>
              <p:nvPr/>
            </p:nvGraphicFramePr>
            <p:xfrm>
              <a:off x="5299" y="834"/>
              <a:ext cx="249" cy="2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67" name="Equation" r:id="rId7" imgW="203040" imgH="241200" progId="Equation.3">
                      <p:embed/>
                    </p:oleObj>
                  </mc:Choice>
                  <mc:Fallback>
                    <p:oleObj name="Equation" r:id="rId7" imgW="2030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99" y="834"/>
                            <a:ext cx="249" cy="29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181" name="Line 10"/>
              <p:cNvSpPr>
                <a:spLocks noChangeShapeType="1"/>
              </p:cNvSpPr>
              <p:nvPr/>
            </p:nvSpPr>
            <p:spPr bwMode="auto">
              <a:xfrm>
                <a:off x="5028" y="2707"/>
                <a:ext cx="532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" name="Line 11"/>
              <p:cNvSpPr>
                <a:spLocks noChangeShapeType="1"/>
              </p:cNvSpPr>
              <p:nvPr/>
            </p:nvSpPr>
            <p:spPr bwMode="auto">
              <a:xfrm rot="-5400000">
                <a:off x="2646" y="1056"/>
                <a:ext cx="5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7172" name="Object 12"/>
              <p:cNvGraphicFramePr>
                <a:graphicFrameLocks noChangeAspect="1"/>
              </p:cNvGraphicFramePr>
              <p:nvPr/>
            </p:nvGraphicFramePr>
            <p:xfrm>
              <a:off x="5205" y="2770"/>
              <a:ext cx="232" cy="3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68" name="Equation" r:id="rId9" imgW="152280" imgH="215640" progId="Equation.3">
                      <p:embed/>
                    </p:oleObj>
                  </mc:Choice>
                  <mc:Fallback>
                    <p:oleObj name="Equation" r:id="rId9" imgW="1522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05" y="2770"/>
                            <a:ext cx="232" cy="32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173" name="Object 13"/>
              <p:cNvGraphicFramePr>
                <a:graphicFrameLocks noChangeAspect="1"/>
              </p:cNvGraphicFramePr>
              <p:nvPr/>
            </p:nvGraphicFramePr>
            <p:xfrm>
              <a:off x="2139" y="252"/>
              <a:ext cx="251" cy="3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69" name="Equation" r:id="rId11" imgW="164880" imgH="215640" progId="Equation.3">
                      <p:embed/>
                    </p:oleObj>
                  </mc:Choice>
                  <mc:Fallback>
                    <p:oleObj name="Equation" r:id="rId11" imgW="164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39" y="252"/>
                            <a:ext cx="251" cy="32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174" name="Object 14"/>
              <p:cNvGraphicFramePr>
                <a:graphicFrameLocks noChangeAspect="1"/>
              </p:cNvGraphicFramePr>
              <p:nvPr/>
            </p:nvGraphicFramePr>
            <p:xfrm>
              <a:off x="4733" y="182"/>
              <a:ext cx="249" cy="3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70" name="Equation" r:id="rId13" imgW="203040" imgH="253800" progId="Equation.3">
                      <p:embed/>
                    </p:oleObj>
                  </mc:Choice>
                  <mc:Fallback>
                    <p:oleObj name="Equation" r:id="rId13" imgW="203040" imgH="2538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33" y="182"/>
                            <a:ext cx="249" cy="31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175" name="Object 15"/>
              <p:cNvGraphicFramePr>
                <a:graphicFrameLocks noChangeAspect="1"/>
              </p:cNvGraphicFramePr>
              <p:nvPr/>
            </p:nvGraphicFramePr>
            <p:xfrm>
              <a:off x="4115" y="222"/>
              <a:ext cx="432" cy="2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71" name="Equation" r:id="rId15" imgW="177480" imgH="75960" progId="Equation.3">
                      <p:embed/>
                    </p:oleObj>
                  </mc:Choice>
                  <mc:Fallback>
                    <p:oleObj name="Equation" r:id="rId15" imgW="177480" imgH="759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15" y="222"/>
                            <a:ext cx="432" cy="20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3" name="Straight Arrow Connector 2"/>
            <p:cNvCxnSpPr/>
            <p:nvPr/>
          </p:nvCxnSpPr>
          <p:spPr bwMode="auto">
            <a:xfrm rot="-660000" flipV="1">
              <a:off x="6176812" y="2421066"/>
              <a:ext cx="1553265" cy="2055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7755883" y="2001633"/>
              <a:ext cx="26893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3200" i="1" dirty="0" smtClean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he-IL" sz="3200" i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258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1288" y="152400"/>
            <a:ext cx="8475662" cy="1143000"/>
          </a:xfrm>
        </p:spPr>
        <p:txBody>
          <a:bodyPr>
            <a:normAutofit/>
          </a:bodyPr>
          <a:lstStyle/>
          <a:p>
            <a:pPr rtl="0" eaLnBrk="1" hangingPunct="1">
              <a:defRPr/>
            </a:pPr>
            <a:r>
              <a:rPr lang="en-US" sz="3800" b="1" dirty="0">
                <a:effectLst/>
              </a:rPr>
              <a:t>Training with low </a:t>
            </a:r>
            <a:r>
              <a:rPr lang="en-US" sz="3800" b="1" dirty="0" smtClean="0">
                <a:effectLst/>
              </a:rPr>
              <a:t>contrast leads to criticality</a:t>
            </a:r>
            <a:endParaRPr lang="en-US" sz="3800" b="1" dirty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82" y="1196752"/>
            <a:ext cx="8022566" cy="4960620"/>
          </a:xfrm>
          <a:prstGeom prst="rect">
            <a:avLst/>
          </a:prstGeom>
        </p:spPr>
      </p:pic>
      <p:sp>
        <p:nvSpPr>
          <p:cNvPr id="5" name="Text Box 30"/>
          <p:cNvSpPr/>
          <p:nvPr/>
        </p:nvSpPr>
        <p:spPr>
          <a:xfrm>
            <a:off x="539552" y="6381328"/>
            <a:ext cx="4896544" cy="307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BCBCBC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b" compatLnSpc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Shriki and Yellin, 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</a:rPr>
              <a:t>PLoS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 Computational Biology, 2016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8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sz="3200" dirty="0">
                <a:solidFill>
                  <a:srgbClr val="FFCC00"/>
                </a:solidFill>
                <a:latin typeface="Comic Sans MS" pitchFamily="66" charset="0"/>
              </a:rPr>
              <a:t>Training with intermediate contrast (r=0.9)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90" y="1196752"/>
            <a:ext cx="8022566" cy="4960620"/>
          </a:xfrm>
          <a:prstGeom prst="rect">
            <a:avLst/>
          </a:prstGeom>
        </p:spPr>
      </p:pic>
      <p:sp>
        <p:nvSpPr>
          <p:cNvPr id="4" name="Text Box 30"/>
          <p:cNvSpPr/>
          <p:nvPr/>
        </p:nvSpPr>
        <p:spPr>
          <a:xfrm>
            <a:off x="539552" y="6381328"/>
            <a:ext cx="4896544" cy="307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BCBCBC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b" compatLnSpc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Shriki and Yellin, 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</a:rPr>
              <a:t>PLoS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 Computational Biology, 2016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68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64953"/>
            <a:ext cx="8928992" cy="1031799"/>
          </a:xfrm>
        </p:spPr>
        <p:txBody>
          <a:bodyPr>
            <a:noAutofit/>
          </a:bodyPr>
          <a:lstStyle/>
          <a:p>
            <a:pPr rtl="0" eaLnBrk="1" hangingPunct="1">
              <a:defRPr/>
            </a:pPr>
            <a:r>
              <a:rPr lang="en-US" sz="3800" b="1" dirty="0">
                <a:effectLst/>
              </a:rPr>
              <a:t>High plasticity can drive the system into hallucinations</a:t>
            </a:r>
          </a:p>
        </p:txBody>
      </p:sp>
      <p:pic>
        <p:nvPicPr>
          <p:cNvPr id="3482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456" y="1558380"/>
            <a:ext cx="4119634" cy="370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2555776" y="1542388"/>
            <a:ext cx="6480720" cy="4981215"/>
            <a:chOff x="2555776" y="1542388"/>
            <a:chExt cx="6480720" cy="4981215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77525" y="1542388"/>
              <a:ext cx="4158971" cy="3742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2555776" y="5877272"/>
              <a:ext cx="486721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3600" b="1" dirty="0">
                  <a:solidFill>
                    <a:srgbClr val="FFCC66"/>
                  </a:solidFill>
                  <a:latin typeface="+mj-lt"/>
                </a:rPr>
                <a:t>Larger learning rate!</a:t>
              </a:r>
            </a:p>
          </p:txBody>
        </p:sp>
        <p:sp>
          <p:nvSpPr>
            <p:cNvPr id="3" name="Right Arrow 2"/>
            <p:cNvSpPr/>
            <p:nvPr/>
          </p:nvSpPr>
          <p:spPr bwMode="auto">
            <a:xfrm>
              <a:off x="3995936" y="5589240"/>
              <a:ext cx="1152128" cy="288032"/>
            </a:xfrm>
            <a:prstGeom prst="rightArrow">
              <a:avLst/>
            </a:prstGeom>
            <a:solidFill>
              <a:srgbClr val="FFCC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1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e-I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373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214313"/>
            <a:ext cx="7143750" cy="1066800"/>
          </a:xfrm>
        </p:spPr>
        <p:txBody>
          <a:bodyPr>
            <a:normAutofit fontScale="90000"/>
          </a:bodyPr>
          <a:lstStyle/>
          <a:p>
            <a:pPr rtl="0" eaLnBrk="1" hangingPunct="1">
              <a:defRPr/>
            </a:pPr>
            <a:r>
              <a:rPr lang="en-US" sz="3600" dirty="0">
                <a:solidFill>
                  <a:srgbClr val="FFCC00"/>
                </a:solidFill>
                <a:latin typeface="Comic Sans MS" pitchFamily="66" charset="0"/>
              </a:rPr>
              <a:t>Training the </a:t>
            </a:r>
            <a:r>
              <a:rPr lang="en-US" sz="3600" dirty="0" smtClean="0">
                <a:solidFill>
                  <a:srgbClr val="FFCC00"/>
                </a:solidFill>
                <a:latin typeface="Comic Sans MS" pitchFamily="66" charset="0"/>
              </a:rPr>
              <a:t>Network </a:t>
            </a:r>
            <a:r>
              <a:rPr lang="en-US" sz="3600" dirty="0">
                <a:solidFill>
                  <a:srgbClr val="FFCC00"/>
                </a:solidFill>
                <a:latin typeface="Comic Sans MS" pitchFamily="66" charset="0"/>
              </a:rPr>
              <a:t>with </a:t>
            </a:r>
            <a:r>
              <a:rPr lang="en-US" sz="3600" dirty="0" smtClean="0">
                <a:solidFill>
                  <a:srgbClr val="FFCC00"/>
                </a:solidFill>
                <a:latin typeface="Comic Sans MS" pitchFamily="66" charset="0"/>
              </a:rPr>
              <a:t>Natural </a:t>
            </a:r>
            <a:r>
              <a:rPr lang="en-US" sz="3600" dirty="0">
                <a:solidFill>
                  <a:srgbClr val="FFCC00"/>
                </a:solidFill>
                <a:latin typeface="Comic Sans MS" pitchFamily="66" charset="0"/>
              </a:rPr>
              <a:t>Images</a:t>
            </a:r>
          </a:p>
        </p:txBody>
      </p:sp>
      <p:pic>
        <p:nvPicPr>
          <p:cNvPr id="202755" name="Picture 3" descr="ex2-br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844675"/>
            <a:ext cx="3657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2756" name="Picture 4" descr="nature_lo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844675"/>
            <a:ext cx="3657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457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772400" cy="847725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FFCC00"/>
                </a:solidFill>
                <a:latin typeface="Comic Sans MS" pitchFamily="66" charset="0"/>
              </a:rPr>
              <a:t>Network Architecture</a:t>
            </a:r>
            <a:endParaRPr lang="en-US" dirty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10249" name="Text Box 3"/>
          <p:cNvSpPr txBox="1">
            <a:spLocks noChangeArrowheads="1"/>
          </p:cNvSpPr>
          <p:nvPr/>
        </p:nvSpPr>
        <p:spPr bwMode="auto">
          <a:xfrm>
            <a:off x="6443663" y="1700213"/>
            <a:ext cx="2449512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3800">
                <a:solidFill>
                  <a:srgbClr val="00FFCC"/>
                </a:solidFill>
                <a:latin typeface="Comic Sans MS" pitchFamily="66" charset="0"/>
              </a:rPr>
              <a:t>“Retina”/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3800">
                <a:solidFill>
                  <a:srgbClr val="00FFCC"/>
                </a:solidFill>
                <a:latin typeface="Comic Sans MS" pitchFamily="66" charset="0"/>
              </a:rPr>
              <a:t>”LGN”</a:t>
            </a:r>
          </a:p>
        </p:txBody>
      </p:sp>
      <p:sp>
        <p:nvSpPr>
          <p:cNvPr id="10250" name="Text Box 4"/>
          <p:cNvSpPr txBox="1">
            <a:spLocks noChangeArrowheads="1"/>
          </p:cNvSpPr>
          <p:nvPr/>
        </p:nvSpPr>
        <p:spPr bwMode="auto">
          <a:xfrm>
            <a:off x="6804025" y="4724400"/>
            <a:ext cx="21605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800">
                <a:solidFill>
                  <a:srgbClr val="00FFCC"/>
                </a:solidFill>
                <a:latin typeface="Comic Sans MS" pitchFamily="66" charset="0"/>
              </a:rPr>
              <a:t>“Cortex”</a:t>
            </a:r>
          </a:p>
        </p:txBody>
      </p:sp>
      <p:sp>
        <p:nvSpPr>
          <p:cNvPr id="10251" name="Text Box 34"/>
          <p:cNvSpPr txBox="1">
            <a:spLocks noChangeArrowheads="1"/>
          </p:cNvSpPr>
          <p:nvPr/>
        </p:nvSpPr>
        <p:spPr bwMode="auto">
          <a:xfrm>
            <a:off x="3214688" y="2513013"/>
            <a:ext cx="9064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4000" dirty="0">
                <a:solidFill>
                  <a:schemeClr val="bg1"/>
                </a:solidFill>
                <a:latin typeface="Times New Roman" pitchFamily="18" charset="0"/>
              </a:rPr>
              <a:t>W</a:t>
            </a:r>
          </a:p>
        </p:txBody>
      </p:sp>
      <p:grpSp>
        <p:nvGrpSpPr>
          <p:cNvPr id="10252" name="Group 41"/>
          <p:cNvGrpSpPr>
            <a:grpSpLocks/>
          </p:cNvGrpSpPr>
          <p:nvPr/>
        </p:nvGrpSpPr>
        <p:grpSpPr bwMode="auto">
          <a:xfrm>
            <a:off x="250825" y="1484313"/>
            <a:ext cx="6446838" cy="4525962"/>
            <a:chOff x="158" y="935"/>
            <a:chExt cx="4061" cy="2851"/>
          </a:xfrm>
        </p:grpSpPr>
        <p:sp>
          <p:nvSpPr>
            <p:cNvPr id="10254" name="Oval 6"/>
            <p:cNvSpPr>
              <a:spLocks noChangeArrowheads="1"/>
            </p:cNvSpPr>
            <p:nvPr/>
          </p:nvSpPr>
          <p:spPr bwMode="auto">
            <a:xfrm>
              <a:off x="3120" y="1005"/>
              <a:ext cx="593" cy="609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rtl="0" eaLnBrk="0" hangingPunct="0"/>
              <a:endParaRPr lang="he-IL"/>
            </a:p>
          </p:txBody>
        </p:sp>
        <p:graphicFrame>
          <p:nvGraphicFramePr>
            <p:cNvPr id="10242" name="Object 7"/>
            <p:cNvGraphicFramePr>
              <a:graphicFrameLocks noChangeAspect="1"/>
            </p:cNvGraphicFramePr>
            <p:nvPr/>
          </p:nvGraphicFramePr>
          <p:xfrm>
            <a:off x="3140" y="935"/>
            <a:ext cx="585" cy="6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90" name="Equation" r:id="rId4" imgW="215640" imgH="215640" progId="Equation.3">
                    <p:embed/>
                  </p:oleObj>
                </mc:Choice>
                <mc:Fallback>
                  <p:oleObj name="Equation" r:id="rId4" imgW="2156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0" y="935"/>
                          <a:ext cx="585" cy="6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5" name="Oval 8"/>
            <p:cNvSpPr>
              <a:spLocks noChangeArrowheads="1"/>
            </p:cNvSpPr>
            <p:nvPr/>
          </p:nvSpPr>
          <p:spPr bwMode="auto">
            <a:xfrm>
              <a:off x="834" y="1005"/>
              <a:ext cx="594" cy="609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rtl="0" eaLnBrk="0" hangingPunct="0"/>
              <a:endParaRPr lang="he-IL"/>
            </a:p>
          </p:txBody>
        </p:sp>
        <p:graphicFrame>
          <p:nvGraphicFramePr>
            <p:cNvPr id="10243" name="Object 9"/>
            <p:cNvGraphicFramePr>
              <a:graphicFrameLocks noChangeAspect="1"/>
            </p:cNvGraphicFramePr>
            <p:nvPr/>
          </p:nvGraphicFramePr>
          <p:xfrm>
            <a:off x="940" y="935"/>
            <a:ext cx="415" cy="6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91" name="Equation" r:id="rId6" imgW="152280" imgH="215640" progId="Equation.3">
                    <p:embed/>
                  </p:oleObj>
                </mc:Choice>
                <mc:Fallback>
                  <p:oleObj name="Equation" r:id="rId6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0" y="935"/>
                          <a:ext cx="415" cy="6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6" name="Oval 10"/>
            <p:cNvSpPr>
              <a:spLocks noChangeArrowheads="1"/>
            </p:cNvSpPr>
            <p:nvPr/>
          </p:nvSpPr>
          <p:spPr bwMode="auto">
            <a:xfrm>
              <a:off x="1598" y="1005"/>
              <a:ext cx="591" cy="609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rtl="0" eaLnBrk="0" hangingPunct="0"/>
              <a:endParaRPr lang="he-IL"/>
            </a:p>
          </p:txBody>
        </p:sp>
        <p:graphicFrame>
          <p:nvGraphicFramePr>
            <p:cNvPr id="10244" name="Object 11"/>
            <p:cNvGraphicFramePr>
              <a:graphicFrameLocks noChangeAspect="1"/>
            </p:cNvGraphicFramePr>
            <p:nvPr/>
          </p:nvGraphicFramePr>
          <p:xfrm>
            <a:off x="1686" y="935"/>
            <a:ext cx="447" cy="6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92" name="Equation" r:id="rId8" imgW="164880" imgH="215640" progId="Equation.3">
                    <p:embed/>
                  </p:oleObj>
                </mc:Choice>
                <mc:Fallback>
                  <p:oleObj name="Equation" r:id="rId8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6" y="935"/>
                          <a:ext cx="447" cy="6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257" name="Group 12"/>
            <p:cNvGrpSpPr>
              <a:grpSpLocks/>
            </p:cNvGrpSpPr>
            <p:nvPr/>
          </p:nvGrpSpPr>
          <p:grpSpPr bwMode="auto">
            <a:xfrm>
              <a:off x="158" y="2806"/>
              <a:ext cx="593" cy="680"/>
              <a:chOff x="1536" y="2116"/>
              <a:chExt cx="459" cy="497"/>
            </a:xfrm>
          </p:grpSpPr>
          <p:sp>
            <p:nvSpPr>
              <p:cNvPr id="10280" name="Oval 13"/>
              <p:cNvSpPr>
                <a:spLocks noChangeArrowheads="1"/>
              </p:cNvSpPr>
              <p:nvPr/>
            </p:nvSpPr>
            <p:spPr bwMode="auto">
              <a:xfrm>
                <a:off x="1536" y="2167"/>
                <a:ext cx="459" cy="446"/>
              </a:xfrm>
              <a:prstGeom prst="ellipse">
                <a:avLst/>
              </a:prstGeom>
              <a:solidFill>
                <a:srgbClr val="0099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rtl="0" eaLnBrk="0" hangingPunct="0"/>
                <a:endParaRPr lang="he-IL"/>
              </a:p>
            </p:txBody>
          </p:sp>
          <p:graphicFrame>
            <p:nvGraphicFramePr>
              <p:cNvPr id="10247" name="Object 14"/>
              <p:cNvGraphicFramePr>
                <a:graphicFrameLocks noChangeAspect="1"/>
              </p:cNvGraphicFramePr>
              <p:nvPr/>
            </p:nvGraphicFramePr>
            <p:xfrm>
              <a:off x="1631" y="2116"/>
              <a:ext cx="294" cy="4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93" name="Equation" r:id="rId10" imgW="139680" imgH="215640" progId="Equation.3">
                      <p:embed/>
                    </p:oleObj>
                  </mc:Choice>
                  <mc:Fallback>
                    <p:oleObj name="Equation" r:id="rId10" imgW="1396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31" y="2116"/>
                            <a:ext cx="294" cy="47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0258" name="Group 15"/>
            <p:cNvGrpSpPr>
              <a:grpSpLocks/>
            </p:cNvGrpSpPr>
            <p:nvPr/>
          </p:nvGrpSpPr>
          <p:grpSpPr bwMode="auto">
            <a:xfrm>
              <a:off x="920" y="2806"/>
              <a:ext cx="593" cy="680"/>
              <a:chOff x="2126" y="2116"/>
              <a:chExt cx="459" cy="497"/>
            </a:xfrm>
          </p:grpSpPr>
          <p:sp>
            <p:nvSpPr>
              <p:cNvPr id="10279" name="Oval 16"/>
              <p:cNvSpPr>
                <a:spLocks noChangeArrowheads="1"/>
              </p:cNvSpPr>
              <p:nvPr/>
            </p:nvSpPr>
            <p:spPr bwMode="auto">
              <a:xfrm>
                <a:off x="2126" y="2167"/>
                <a:ext cx="459" cy="446"/>
              </a:xfrm>
              <a:prstGeom prst="ellipse">
                <a:avLst/>
              </a:prstGeom>
              <a:solidFill>
                <a:srgbClr val="0099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rtl="0" eaLnBrk="0" hangingPunct="0"/>
                <a:endParaRPr lang="he-IL"/>
              </a:p>
            </p:txBody>
          </p:sp>
          <p:graphicFrame>
            <p:nvGraphicFramePr>
              <p:cNvPr id="10246" name="Object 17"/>
              <p:cNvGraphicFramePr>
                <a:graphicFrameLocks noChangeAspect="1"/>
              </p:cNvGraphicFramePr>
              <p:nvPr/>
            </p:nvGraphicFramePr>
            <p:xfrm>
              <a:off x="2208" y="2116"/>
              <a:ext cx="320" cy="4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94" name="Equation" r:id="rId12" imgW="152280" imgH="215640" progId="Equation.3">
                      <p:embed/>
                    </p:oleObj>
                  </mc:Choice>
                  <mc:Fallback>
                    <p:oleObj name="Equation" r:id="rId12" imgW="1522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08" y="2116"/>
                            <a:ext cx="320" cy="47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0259" name="Line 18"/>
            <p:cNvSpPr>
              <a:spLocks noChangeShapeType="1"/>
            </p:cNvSpPr>
            <p:nvPr/>
          </p:nvSpPr>
          <p:spPr bwMode="auto">
            <a:xfrm flipH="1">
              <a:off x="431" y="1696"/>
              <a:ext cx="684" cy="1131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0" name="Line 19"/>
            <p:cNvSpPr>
              <a:spLocks noChangeShapeType="1"/>
            </p:cNvSpPr>
            <p:nvPr/>
          </p:nvSpPr>
          <p:spPr bwMode="auto">
            <a:xfrm>
              <a:off x="1132" y="1647"/>
              <a:ext cx="84" cy="1110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Line 20"/>
            <p:cNvSpPr>
              <a:spLocks noChangeShapeType="1"/>
            </p:cNvSpPr>
            <p:nvPr/>
          </p:nvSpPr>
          <p:spPr bwMode="auto">
            <a:xfrm>
              <a:off x="1132" y="1637"/>
              <a:ext cx="2588" cy="1191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2" name="Line 21"/>
            <p:cNvSpPr>
              <a:spLocks noChangeShapeType="1"/>
            </p:cNvSpPr>
            <p:nvPr/>
          </p:nvSpPr>
          <p:spPr bwMode="auto">
            <a:xfrm flipH="1">
              <a:off x="543" y="1637"/>
              <a:ext cx="2872" cy="1163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Line 22"/>
            <p:cNvSpPr>
              <a:spLocks noChangeShapeType="1"/>
            </p:cNvSpPr>
            <p:nvPr/>
          </p:nvSpPr>
          <p:spPr bwMode="auto">
            <a:xfrm flipH="1">
              <a:off x="1244" y="1637"/>
              <a:ext cx="2171" cy="1148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4" name="Line 23"/>
            <p:cNvSpPr>
              <a:spLocks noChangeShapeType="1"/>
            </p:cNvSpPr>
            <p:nvPr/>
          </p:nvSpPr>
          <p:spPr bwMode="auto">
            <a:xfrm>
              <a:off x="3415" y="1637"/>
              <a:ext cx="433" cy="1148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Freeform 24"/>
            <p:cNvSpPr>
              <a:spLocks/>
            </p:cNvSpPr>
            <p:nvPr/>
          </p:nvSpPr>
          <p:spPr bwMode="auto">
            <a:xfrm>
              <a:off x="652" y="2752"/>
              <a:ext cx="422" cy="141"/>
            </a:xfrm>
            <a:custGeom>
              <a:avLst/>
              <a:gdLst>
                <a:gd name="T0" fmla="*/ 0 w 480"/>
                <a:gd name="T1" fmla="*/ 109 h 144"/>
                <a:gd name="T2" fmla="*/ 46 w 480"/>
                <a:gd name="T3" fmla="*/ 0 h 144"/>
                <a:gd name="T4" fmla="*/ 90 w 480"/>
                <a:gd name="T5" fmla="*/ 109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6" name="Freeform 25"/>
            <p:cNvSpPr>
              <a:spLocks/>
            </p:cNvSpPr>
            <p:nvPr/>
          </p:nvSpPr>
          <p:spPr bwMode="auto">
            <a:xfrm flipH="1" flipV="1">
              <a:off x="625" y="3463"/>
              <a:ext cx="422" cy="140"/>
            </a:xfrm>
            <a:custGeom>
              <a:avLst/>
              <a:gdLst>
                <a:gd name="T0" fmla="*/ 0 w 480"/>
                <a:gd name="T1" fmla="*/ 100 h 144"/>
                <a:gd name="T2" fmla="*/ 46 w 480"/>
                <a:gd name="T3" fmla="*/ 0 h 144"/>
                <a:gd name="T4" fmla="*/ 90 w 480"/>
                <a:gd name="T5" fmla="*/ 100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7" name="Freeform 26"/>
            <p:cNvSpPr>
              <a:spLocks/>
            </p:cNvSpPr>
            <p:nvPr/>
          </p:nvSpPr>
          <p:spPr bwMode="auto">
            <a:xfrm>
              <a:off x="1440" y="2617"/>
              <a:ext cx="2219" cy="323"/>
            </a:xfrm>
            <a:custGeom>
              <a:avLst/>
              <a:gdLst>
                <a:gd name="T0" fmla="*/ 0 w 480"/>
                <a:gd name="T1" fmla="*/ 5241711 h 144"/>
                <a:gd name="T2" fmla="*/ 2147483647 w 480"/>
                <a:gd name="T3" fmla="*/ 0 h 144"/>
                <a:gd name="T4" fmla="*/ 2147483647 w 480"/>
                <a:gd name="T5" fmla="*/ 5241711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8" name="Freeform 27"/>
            <p:cNvSpPr>
              <a:spLocks/>
            </p:cNvSpPr>
            <p:nvPr/>
          </p:nvSpPr>
          <p:spPr bwMode="auto">
            <a:xfrm flipH="1" flipV="1">
              <a:off x="1466" y="3464"/>
              <a:ext cx="2219" cy="322"/>
            </a:xfrm>
            <a:custGeom>
              <a:avLst/>
              <a:gdLst>
                <a:gd name="T0" fmla="*/ 0 w 480"/>
                <a:gd name="T1" fmla="*/ 5032091 h 144"/>
                <a:gd name="T2" fmla="*/ 2147483647 w 480"/>
                <a:gd name="T3" fmla="*/ 0 h 144"/>
                <a:gd name="T4" fmla="*/ 2147483647 w 480"/>
                <a:gd name="T5" fmla="*/ 5032091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269" name="Group 28"/>
            <p:cNvGrpSpPr>
              <a:grpSpLocks/>
            </p:cNvGrpSpPr>
            <p:nvPr/>
          </p:nvGrpSpPr>
          <p:grpSpPr bwMode="auto">
            <a:xfrm>
              <a:off x="3626" y="2835"/>
              <a:ext cx="593" cy="651"/>
              <a:chOff x="4224" y="2137"/>
              <a:chExt cx="459" cy="476"/>
            </a:xfrm>
          </p:grpSpPr>
          <p:sp>
            <p:nvSpPr>
              <p:cNvPr id="10278" name="Oval 29"/>
              <p:cNvSpPr>
                <a:spLocks noChangeArrowheads="1"/>
              </p:cNvSpPr>
              <p:nvPr/>
            </p:nvSpPr>
            <p:spPr bwMode="auto">
              <a:xfrm>
                <a:off x="4224" y="2168"/>
                <a:ext cx="459" cy="445"/>
              </a:xfrm>
              <a:prstGeom prst="ellipse">
                <a:avLst/>
              </a:prstGeom>
              <a:solidFill>
                <a:srgbClr val="0099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rtl="0" eaLnBrk="0" hangingPunct="0"/>
                <a:endParaRPr lang="he-IL"/>
              </a:p>
            </p:txBody>
          </p:sp>
          <p:graphicFrame>
            <p:nvGraphicFramePr>
              <p:cNvPr id="10245" name="Object 30"/>
              <p:cNvGraphicFramePr>
                <a:graphicFrameLocks noChangeAspect="1"/>
              </p:cNvGraphicFramePr>
              <p:nvPr/>
            </p:nvGraphicFramePr>
            <p:xfrm>
              <a:off x="4262" y="2137"/>
              <a:ext cx="372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95" name="Equation" r:id="rId14" imgW="190440" imgH="228600" progId="Equation.3">
                      <p:embed/>
                    </p:oleObj>
                  </mc:Choice>
                  <mc:Fallback>
                    <p:oleObj name="Equation" r:id="rId14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62" y="2137"/>
                            <a:ext cx="372" cy="46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0270" name="Group 31"/>
            <p:cNvGrpSpPr>
              <a:grpSpLocks/>
            </p:cNvGrpSpPr>
            <p:nvPr/>
          </p:nvGrpSpPr>
          <p:grpSpPr bwMode="auto">
            <a:xfrm>
              <a:off x="2445" y="1288"/>
              <a:ext cx="485" cy="85"/>
              <a:chOff x="703" y="1071"/>
              <a:chExt cx="347" cy="62"/>
            </a:xfrm>
          </p:grpSpPr>
          <p:sp>
            <p:nvSpPr>
              <p:cNvPr id="10275" name="Oval 32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rtl="0" eaLnBrk="0" hangingPunct="0"/>
                <a:endParaRPr lang="he-IL"/>
              </a:p>
            </p:txBody>
          </p:sp>
          <p:sp>
            <p:nvSpPr>
              <p:cNvPr id="10276" name="Oval 33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rtl="0" eaLnBrk="0" hangingPunct="0"/>
                <a:endParaRPr lang="he-IL"/>
              </a:p>
            </p:txBody>
          </p:sp>
          <p:sp>
            <p:nvSpPr>
              <p:cNvPr id="10277" name="Oval 34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rtl="0" eaLnBrk="0" hangingPunct="0"/>
                <a:endParaRPr lang="he-IL"/>
              </a:p>
            </p:txBody>
          </p:sp>
        </p:grpSp>
        <p:grpSp>
          <p:nvGrpSpPr>
            <p:cNvPr id="10271" name="Group 35"/>
            <p:cNvGrpSpPr>
              <a:grpSpLocks/>
            </p:cNvGrpSpPr>
            <p:nvPr/>
          </p:nvGrpSpPr>
          <p:grpSpPr bwMode="auto">
            <a:xfrm>
              <a:off x="2252" y="3251"/>
              <a:ext cx="485" cy="85"/>
              <a:chOff x="703" y="1071"/>
              <a:chExt cx="347" cy="62"/>
            </a:xfrm>
          </p:grpSpPr>
          <p:sp>
            <p:nvSpPr>
              <p:cNvPr id="10272" name="Oval 36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rtl="0" eaLnBrk="0" hangingPunct="0"/>
                <a:endParaRPr lang="he-IL"/>
              </a:p>
            </p:txBody>
          </p:sp>
          <p:sp>
            <p:nvSpPr>
              <p:cNvPr id="10273" name="Oval 37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rtl="0" eaLnBrk="0" hangingPunct="0"/>
                <a:endParaRPr lang="he-IL"/>
              </a:p>
            </p:txBody>
          </p:sp>
          <p:sp>
            <p:nvSpPr>
              <p:cNvPr id="10274" name="Oval 38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rtl="0" eaLnBrk="0" hangingPunct="0"/>
                <a:endParaRPr lang="he-IL"/>
              </a:p>
            </p:txBody>
          </p:sp>
        </p:grpSp>
      </p:grpSp>
      <p:sp>
        <p:nvSpPr>
          <p:cNvPr id="10253" name="Text Box 34"/>
          <p:cNvSpPr txBox="1">
            <a:spLocks noChangeArrowheads="1"/>
          </p:cNvSpPr>
          <p:nvPr/>
        </p:nvSpPr>
        <p:spPr bwMode="auto">
          <a:xfrm>
            <a:off x="3736975" y="4357688"/>
            <a:ext cx="9064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  <a:latin typeface="Times New Roman" pitchFamily="18" charset="0"/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361037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1288" y="152400"/>
            <a:ext cx="8475662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sz="3700" dirty="0" smtClean="0">
                <a:solidFill>
                  <a:srgbClr val="FFCC00"/>
                </a:solidFill>
                <a:latin typeface="Comic Sans MS" pitchFamily="66" charset="0"/>
              </a:rPr>
              <a:t>Feedforward Filters</a:t>
            </a:r>
            <a:endParaRPr lang="en-US" sz="37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7891" name="Picture 2" descr="E:\Oren\research\UCL\UCL visit Sep09\seminar\figs\FIG2_receptive_field_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1500188"/>
            <a:ext cx="8682038" cy="452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2411413" y="6237288"/>
            <a:ext cx="424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en-US" dirty="0">
                <a:solidFill>
                  <a:schemeClr val="bg1"/>
                </a:solidFill>
              </a:rPr>
              <a:t>(The filters were set manually)</a:t>
            </a:r>
          </a:p>
        </p:txBody>
      </p:sp>
    </p:spTree>
    <p:extLst>
      <p:ext uri="{BB962C8B-B14F-4D97-AF65-F5344CB8AC3E}">
        <p14:creationId xmlns:p14="http://schemas.microsoft.com/office/powerpoint/2010/main" val="63481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06897" y="116632"/>
            <a:ext cx="8475662" cy="1143000"/>
          </a:xfrm>
        </p:spPr>
        <p:txBody>
          <a:bodyPr>
            <a:normAutofit fontScale="90000"/>
          </a:bodyPr>
          <a:lstStyle/>
          <a:p>
            <a:pPr rtl="0" eaLnBrk="1" hangingPunct="1">
              <a:defRPr/>
            </a:pPr>
            <a:r>
              <a:rPr lang="en-US" sz="3700" dirty="0" smtClean="0">
                <a:solidFill>
                  <a:srgbClr val="FFCC00"/>
                </a:solidFill>
                <a:latin typeface="Comic Sans MS" pitchFamily="66" charset="0"/>
              </a:rPr>
              <a:t>Results for natural images resemble those for weak inputs</a:t>
            </a:r>
            <a:endParaRPr lang="en-US" sz="37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50052"/>
            <a:ext cx="8311244" cy="5139119"/>
          </a:xfrm>
          <a:prstGeom prst="rect">
            <a:avLst/>
          </a:prstGeom>
        </p:spPr>
      </p:pic>
      <p:sp>
        <p:nvSpPr>
          <p:cNvPr id="4" name="Text Box 30"/>
          <p:cNvSpPr/>
          <p:nvPr/>
        </p:nvSpPr>
        <p:spPr>
          <a:xfrm>
            <a:off x="467544" y="6453336"/>
            <a:ext cx="4896544" cy="307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BCBCBC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b" compatLnSpc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Shriki and Yellin, 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</a:rPr>
              <a:t>PLoS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 Computational Biology, 2016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96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93750"/>
          </a:xfrm>
        </p:spPr>
        <p:txBody>
          <a:bodyPr>
            <a:normAutofit/>
          </a:bodyPr>
          <a:lstStyle/>
          <a:p>
            <a:pPr rtl="0">
              <a:defRPr/>
            </a:pPr>
            <a:r>
              <a:rPr lang="en-US" altLang="ja-JP" sz="3800" b="1" dirty="0">
                <a:effectLst/>
              </a:rPr>
              <a:t>Applications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idx="1"/>
          </p:nvPr>
        </p:nvSpPr>
        <p:spPr>
          <a:xfrm>
            <a:off x="107505" y="1052736"/>
            <a:ext cx="8893652" cy="5112568"/>
          </a:xfrm>
        </p:spPr>
        <p:txBody>
          <a:bodyPr>
            <a:normAutofit fontScale="92500" lnSpcReduction="10000"/>
          </a:bodyPr>
          <a:lstStyle/>
          <a:p>
            <a:pPr algn="l" defTabSz="5348288" rtl="0">
              <a:spcBef>
                <a:spcPct val="50000"/>
              </a:spcBef>
              <a:defRPr/>
            </a:pPr>
            <a:r>
              <a:rPr lang="en-US" sz="2800" dirty="0" smtClean="0">
                <a:latin typeface="+mj-lt"/>
              </a:rPr>
              <a:t>We used this framework to develop models for:</a:t>
            </a: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800" dirty="0" smtClean="0">
                <a:latin typeface="+mj-lt"/>
              </a:rPr>
              <a:t>Tinnitus –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Sensory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deprivation</a:t>
            </a:r>
            <a:br>
              <a:rPr lang="en-US" sz="2800" dirty="0" smtClean="0">
                <a:latin typeface="+mj-lt"/>
              </a:rPr>
            </a:br>
            <a:r>
              <a:rPr lang="en-US" sz="1800" dirty="0" smtClean="0">
                <a:latin typeface="+mj-lt"/>
              </a:rPr>
              <a:t>(in preparation)</a:t>
            </a:r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endParaRPr lang="en-US" sz="2800" dirty="0" smtClean="0">
              <a:latin typeface="+mj-lt"/>
            </a:endParaRP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800" dirty="0" smtClean="0">
                <a:latin typeface="+mj-lt"/>
              </a:rPr>
              <a:t>Synaesthesia –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Sensory deprivation / high plasticity</a:t>
            </a:r>
            <a:br>
              <a:rPr lang="en-US" sz="2800" dirty="0" smtClean="0">
                <a:latin typeface="+mj-lt"/>
              </a:rPr>
            </a:br>
            <a:r>
              <a:rPr lang="en-US" sz="1800" dirty="0" smtClean="0">
                <a:latin typeface="+mj-lt"/>
              </a:rPr>
              <a:t>(Emergence </a:t>
            </a:r>
            <a:r>
              <a:rPr lang="en-US" sz="1800" dirty="0">
                <a:latin typeface="+mj-lt"/>
              </a:rPr>
              <a:t>of </a:t>
            </a:r>
            <a:r>
              <a:rPr lang="en-US" sz="1800" dirty="0" smtClean="0">
                <a:latin typeface="+mj-lt"/>
              </a:rPr>
              <a:t>synaesthesia in </a:t>
            </a:r>
            <a:r>
              <a:rPr lang="en-US" sz="1800" dirty="0">
                <a:latin typeface="+mj-lt"/>
              </a:rPr>
              <a:t>a </a:t>
            </a:r>
            <a:r>
              <a:rPr lang="en-US" sz="1800" dirty="0" smtClean="0">
                <a:latin typeface="+mj-lt"/>
              </a:rPr>
              <a:t/>
            </a:r>
            <a:br>
              <a:rPr lang="en-US" sz="1800" dirty="0" smtClean="0">
                <a:latin typeface="+mj-lt"/>
              </a:rPr>
            </a:br>
            <a:r>
              <a:rPr lang="en-US" sz="1800" dirty="0" smtClean="0">
                <a:latin typeface="+mj-lt"/>
              </a:rPr>
              <a:t>neuronal network Model…</a:t>
            </a:r>
            <a:br>
              <a:rPr lang="en-US" sz="1800" dirty="0" smtClean="0">
                <a:latin typeface="+mj-lt"/>
              </a:rPr>
            </a:br>
            <a:r>
              <a:rPr lang="en-US" sz="1800" dirty="0" err="1" smtClean="0">
                <a:latin typeface="+mj-lt"/>
              </a:rPr>
              <a:t>PLoS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Comput</a:t>
            </a:r>
            <a:r>
              <a:rPr lang="en-US" sz="1800" dirty="0" smtClean="0">
                <a:latin typeface="+mj-lt"/>
              </a:rPr>
              <a:t>. Biol. 2016)</a:t>
            </a:r>
          </a:p>
        </p:txBody>
      </p:sp>
      <p:pic>
        <p:nvPicPr>
          <p:cNvPr id="5" name="Picture 2" descr="IntroSlide"/>
          <p:cNvPicPr>
            <a:picLocks noChangeAspect="1" noChangeArrowheads="1"/>
          </p:cNvPicPr>
          <p:nvPr/>
        </p:nvPicPr>
        <p:blipFill>
          <a:blip r:embed="rId3" cstate="print"/>
          <a:srcRect l="20863" t="5901" r="22438" b="5901"/>
          <a:stretch>
            <a:fillRect/>
          </a:stretch>
        </p:blipFill>
        <p:spPr bwMode="auto">
          <a:xfrm>
            <a:off x="6372200" y="4221088"/>
            <a:ext cx="2160240" cy="251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2959" y="1916832"/>
            <a:ext cx="1679632" cy="2118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2987824" y="2818945"/>
            <a:ext cx="1127423" cy="1343546"/>
            <a:chOff x="174" y="2241"/>
            <a:chExt cx="1225" cy="1355"/>
          </a:xfrm>
        </p:grpSpPr>
        <p:sp>
          <p:nvSpPr>
            <p:cNvPr id="8" name="AutoShape 51"/>
            <p:cNvSpPr>
              <a:spLocks noChangeArrowheads="1"/>
            </p:cNvSpPr>
            <p:nvPr/>
          </p:nvSpPr>
          <p:spPr bwMode="auto">
            <a:xfrm>
              <a:off x="174" y="2241"/>
              <a:ext cx="1225" cy="1355"/>
            </a:xfrm>
            <a:prstGeom prst="irregularSeal2">
              <a:avLst/>
            </a:prstGeom>
            <a:noFill/>
            <a:ln w="57150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9" name="AutoShape 52"/>
            <p:cNvSpPr>
              <a:spLocks noChangeArrowheads="1"/>
            </p:cNvSpPr>
            <p:nvPr/>
          </p:nvSpPr>
          <p:spPr bwMode="auto">
            <a:xfrm>
              <a:off x="238" y="2477"/>
              <a:ext cx="1097" cy="942"/>
            </a:xfrm>
            <a:prstGeom prst="irregularSeal2">
              <a:avLst/>
            </a:prstGeom>
            <a:noFill/>
            <a:ln w="57150">
              <a:solidFill>
                <a:srgbClr val="CCFF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220816" y="1963663"/>
            <a:ext cx="3671664" cy="1928925"/>
            <a:chOff x="3276600" y="2246313"/>
            <a:chExt cx="5715000" cy="3181350"/>
          </a:xfrm>
        </p:grpSpPr>
        <p:pic>
          <p:nvPicPr>
            <p:cNvPr id="11" name="Picture 27" descr="http://www.remedytreatments.com/media/Tinnitus-and-Treatment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100" y="2246313"/>
              <a:ext cx="4762500" cy="3181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ight Arrow 11"/>
            <p:cNvSpPr/>
            <p:nvPr/>
          </p:nvSpPr>
          <p:spPr>
            <a:xfrm>
              <a:off x="3276600" y="3557588"/>
              <a:ext cx="838200" cy="557212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2345395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93750"/>
          </a:xfrm>
        </p:spPr>
        <p:txBody>
          <a:bodyPr>
            <a:normAutofit/>
          </a:bodyPr>
          <a:lstStyle/>
          <a:p>
            <a:pPr rtl="0">
              <a:defRPr/>
            </a:pPr>
            <a:r>
              <a:rPr lang="en-US" altLang="ja-JP" sz="3800" b="1" dirty="0">
                <a:effectLst/>
              </a:rPr>
              <a:t>Discussion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idx="1"/>
          </p:nvPr>
        </p:nvSpPr>
        <p:spPr>
          <a:xfrm>
            <a:off x="251520" y="1196752"/>
            <a:ext cx="8786843" cy="4320480"/>
          </a:xfrm>
        </p:spPr>
        <p:txBody>
          <a:bodyPr/>
          <a:lstStyle/>
          <a:p>
            <a:pPr algn="l" defTabSz="5348288" rtl="0">
              <a:spcBef>
                <a:spcPct val="50000"/>
              </a:spcBef>
              <a:defRPr/>
            </a:pPr>
            <a:r>
              <a:rPr lang="en-US" sz="2600" dirty="0" smtClean="0">
                <a:latin typeface="+mj-lt"/>
              </a:rPr>
              <a:t>Recurrent networks that evolve to maximize the </a:t>
            </a:r>
            <a:r>
              <a:rPr lang="en-US" sz="2600" dirty="0" smtClean="0">
                <a:solidFill>
                  <a:srgbClr val="FFFF00"/>
                </a:solidFill>
                <a:latin typeface="+mj-lt"/>
              </a:rPr>
              <a:t>mutual information</a:t>
            </a:r>
            <a:r>
              <a:rPr lang="en-US" sz="2600" dirty="0" smtClean="0">
                <a:latin typeface="+mj-lt"/>
              </a:rPr>
              <a:t> between input and output tend to operate near</a:t>
            </a:r>
            <a:r>
              <a:rPr lang="en-US" sz="2600" dirty="0" smtClean="0">
                <a:solidFill>
                  <a:srgbClr val="FFFF00"/>
                </a:solidFill>
                <a:latin typeface="+mj-lt"/>
              </a:rPr>
              <a:t> criticality</a:t>
            </a:r>
            <a:r>
              <a:rPr lang="en-US" sz="2600" dirty="0" smtClean="0">
                <a:latin typeface="+mj-lt"/>
              </a:rPr>
              <a:t>.</a:t>
            </a: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600" dirty="0" smtClean="0">
                <a:solidFill>
                  <a:srgbClr val="FFFF00"/>
                </a:solidFill>
                <a:latin typeface="+mj-lt"/>
              </a:rPr>
              <a:t>Sensory </a:t>
            </a:r>
            <a:r>
              <a:rPr lang="en-US" sz="2600" dirty="0">
                <a:solidFill>
                  <a:srgbClr val="FFFF00"/>
                </a:solidFill>
                <a:latin typeface="+mj-lt"/>
              </a:rPr>
              <a:t>deprivation </a:t>
            </a:r>
            <a:r>
              <a:rPr lang="en-US" sz="2600" dirty="0">
                <a:latin typeface="+mj-lt"/>
              </a:rPr>
              <a:t>as well as </a:t>
            </a:r>
            <a:r>
              <a:rPr lang="en-US" sz="2600" dirty="0" smtClean="0">
                <a:solidFill>
                  <a:srgbClr val="FFFF00"/>
                </a:solidFill>
                <a:latin typeface="+mj-lt"/>
              </a:rPr>
              <a:t>high </a:t>
            </a:r>
            <a:r>
              <a:rPr lang="en-US" sz="2600" dirty="0">
                <a:solidFill>
                  <a:srgbClr val="FFFF00"/>
                </a:solidFill>
                <a:latin typeface="+mj-lt"/>
              </a:rPr>
              <a:t>plasticity</a:t>
            </a:r>
            <a:r>
              <a:rPr lang="en-US" sz="2600" dirty="0">
                <a:latin typeface="+mj-lt"/>
              </a:rPr>
              <a:t> can </a:t>
            </a:r>
            <a:r>
              <a:rPr lang="en-US" sz="2600" dirty="0" smtClean="0">
                <a:latin typeface="+mj-lt"/>
              </a:rPr>
              <a:t>lead to hallucinations or synaesthesia, in line with experimental data.</a:t>
            </a: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600" dirty="0" smtClean="0">
                <a:latin typeface="+mj-lt"/>
              </a:rPr>
              <a:t>We have extended the framework to spiking neurons and started running first simulations.</a:t>
            </a:r>
          </a:p>
        </p:txBody>
      </p:sp>
      <p:sp>
        <p:nvSpPr>
          <p:cNvPr id="5" name="Text Box 30"/>
          <p:cNvSpPr/>
          <p:nvPr/>
        </p:nvSpPr>
        <p:spPr>
          <a:xfrm>
            <a:off x="539552" y="6381328"/>
            <a:ext cx="4896544" cy="307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BCBCBC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b" compatLnSpc="0">
            <a:spAutoFit/>
          </a:bodyPr>
          <a:lstStyle/>
          <a:p>
            <a:pPr algn="l"/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</a:rPr>
              <a:t>Shrik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, Sadeh and Ward, 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</a:rPr>
              <a:t>PLoS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 Computational Biology, 2016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" name="Text Box 30"/>
          <p:cNvSpPr/>
          <p:nvPr/>
        </p:nvSpPr>
        <p:spPr>
          <a:xfrm>
            <a:off x="539552" y="6021288"/>
            <a:ext cx="4896544" cy="307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BCBCBC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b" compatLnSpc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Shriki and Yellin, 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</a:rPr>
              <a:t>PLoS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 Computational Biology, 2016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4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6620"/>
            <a:ext cx="9144000" cy="959786"/>
          </a:xfrm>
        </p:spPr>
        <p:txBody>
          <a:bodyPr>
            <a:noAutofit/>
          </a:bodyPr>
          <a:lstStyle/>
          <a:p>
            <a:pPr rtl="0">
              <a:defRPr/>
            </a:pPr>
            <a:r>
              <a:rPr lang="en-US" sz="3800" b="1" dirty="0">
                <a:effectLst/>
              </a:rPr>
              <a:t>Information Maximization in </a:t>
            </a:r>
            <a:r>
              <a:rPr lang="en-US" sz="3800" b="1" dirty="0" smtClean="0">
                <a:effectLst/>
              </a:rPr>
              <a:t>Recurrent Networks</a:t>
            </a:r>
            <a:endParaRPr lang="en-US" altLang="ja-JP" sz="3800" b="1" dirty="0">
              <a:effectLst/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5825683" y="908720"/>
            <a:ext cx="19764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2800" dirty="0">
                <a:solidFill>
                  <a:srgbClr val="00FFCC"/>
                </a:solidFill>
                <a:latin typeface="Comic Sans MS" pitchFamily="66" charset="0"/>
              </a:rPr>
              <a:t>Input Layer</a:t>
            </a:r>
          </a:p>
        </p:txBody>
      </p:sp>
      <p:sp>
        <p:nvSpPr>
          <p:cNvPr id="52" name="Text Box 6"/>
          <p:cNvSpPr txBox="1">
            <a:spLocks noChangeArrowheads="1"/>
          </p:cNvSpPr>
          <p:nvPr/>
        </p:nvSpPr>
        <p:spPr bwMode="auto">
          <a:xfrm>
            <a:off x="5924823" y="3219337"/>
            <a:ext cx="18875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2800" dirty="0">
                <a:solidFill>
                  <a:srgbClr val="00FFCC"/>
                </a:solidFill>
                <a:latin typeface="Comic Sans MS" pitchFamily="66" charset="0"/>
              </a:rPr>
              <a:t>Output Layer</a:t>
            </a:r>
          </a:p>
        </p:txBody>
      </p:sp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746295" y="965484"/>
            <a:ext cx="4835129" cy="3394472"/>
            <a:chOff x="250825" y="1484313"/>
            <a:chExt cx="6446838" cy="4525962"/>
          </a:xfrm>
        </p:grpSpPr>
        <p:sp>
          <p:nvSpPr>
            <p:cNvPr id="54" name="Oval 49"/>
            <p:cNvSpPr>
              <a:spLocks noChangeArrowheads="1"/>
            </p:cNvSpPr>
            <p:nvPr/>
          </p:nvSpPr>
          <p:spPr bwMode="auto">
            <a:xfrm>
              <a:off x="4953000" y="1595438"/>
              <a:ext cx="941388" cy="966787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aphicFrame>
          <p:nvGraphicFramePr>
            <p:cNvPr id="55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6416331"/>
                </p:ext>
              </p:extLst>
            </p:nvPr>
          </p:nvGraphicFramePr>
          <p:xfrm>
            <a:off x="4984750" y="1484313"/>
            <a:ext cx="928688" cy="1028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8" name="Equation" r:id="rId4" imgW="215640" imgH="215640" progId="Equation.3">
                    <p:embed/>
                  </p:oleObj>
                </mc:Choice>
                <mc:Fallback>
                  <p:oleObj name="Equation" r:id="rId4" imgW="2156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84750" y="1484313"/>
                          <a:ext cx="928688" cy="1028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Oval 51"/>
            <p:cNvSpPr>
              <a:spLocks noChangeArrowheads="1"/>
            </p:cNvSpPr>
            <p:nvPr/>
          </p:nvSpPr>
          <p:spPr bwMode="auto">
            <a:xfrm>
              <a:off x="1323975" y="1595438"/>
              <a:ext cx="942975" cy="966787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aphicFrame>
          <p:nvGraphicFramePr>
            <p:cNvPr id="57" name="Objec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23431351"/>
                </p:ext>
              </p:extLst>
            </p:nvPr>
          </p:nvGraphicFramePr>
          <p:xfrm>
            <a:off x="1492250" y="1484313"/>
            <a:ext cx="658813" cy="1028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9" name="Equation" r:id="rId6" imgW="152280" imgH="215640" progId="Equation.3">
                    <p:embed/>
                  </p:oleObj>
                </mc:Choice>
                <mc:Fallback>
                  <p:oleObj name="Equation" r:id="rId6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250" y="1484313"/>
                          <a:ext cx="658813" cy="1028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8" name="Oval 53"/>
            <p:cNvSpPr>
              <a:spLocks noChangeArrowheads="1"/>
            </p:cNvSpPr>
            <p:nvPr/>
          </p:nvSpPr>
          <p:spPr bwMode="auto">
            <a:xfrm>
              <a:off x="2536825" y="1595438"/>
              <a:ext cx="938213" cy="966787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aphicFrame>
          <p:nvGraphicFramePr>
            <p:cNvPr id="59" name="Objec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5275799"/>
                </p:ext>
              </p:extLst>
            </p:nvPr>
          </p:nvGraphicFramePr>
          <p:xfrm>
            <a:off x="2676525" y="1484313"/>
            <a:ext cx="709613" cy="1028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0" name="Equation" r:id="rId8" imgW="164880" imgH="215640" progId="Equation.3">
                    <p:embed/>
                  </p:oleObj>
                </mc:Choice>
                <mc:Fallback>
                  <p:oleObj name="Equation" r:id="rId8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76525" y="1484313"/>
                          <a:ext cx="709613" cy="1028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0" name="Group 55"/>
            <p:cNvGrpSpPr>
              <a:grpSpLocks/>
            </p:cNvGrpSpPr>
            <p:nvPr/>
          </p:nvGrpSpPr>
          <p:grpSpPr bwMode="auto">
            <a:xfrm>
              <a:off x="250825" y="4454525"/>
              <a:ext cx="941388" cy="1079500"/>
              <a:chOff x="1536" y="2116"/>
              <a:chExt cx="459" cy="497"/>
            </a:xfrm>
          </p:grpSpPr>
          <p:sp>
            <p:nvSpPr>
              <p:cNvPr id="87" name="Oval 56"/>
              <p:cNvSpPr>
                <a:spLocks noChangeArrowheads="1"/>
              </p:cNvSpPr>
              <p:nvPr/>
            </p:nvSpPr>
            <p:spPr bwMode="auto">
              <a:xfrm>
                <a:off x="1536" y="2167"/>
                <a:ext cx="459" cy="446"/>
              </a:xfrm>
              <a:prstGeom prst="ellipse">
                <a:avLst/>
              </a:prstGeom>
              <a:solidFill>
                <a:srgbClr val="0099FF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graphicFrame>
            <p:nvGraphicFramePr>
              <p:cNvPr id="88" name="Object 57"/>
              <p:cNvGraphicFramePr>
                <a:graphicFrameLocks noChangeAspect="1"/>
              </p:cNvGraphicFramePr>
              <p:nvPr/>
            </p:nvGraphicFramePr>
            <p:xfrm>
              <a:off x="1631" y="2116"/>
              <a:ext cx="294" cy="4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1" name="Equation" r:id="rId10" imgW="139680" imgH="215640" progId="Equation.3">
                      <p:embed/>
                    </p:oleObj>
                  </mc:Choice>
                  <mc:Fallback>
                    <p:oleObj name="Equation" r:id="rId10" imgW="1396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31" y="2116"/>
                            <a:ext cx="294" cy="47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61" name="Group 58"/>
            <p:cNvGrpSpPr>
              <a:grpSpLocks/>
            </p:cNvGrpSpPr>
            <p:nvPr/>
          </p:nvGrpSpPr>
          <p:grpSpPr bwMode="auto">
            <a:xfrm>
              <a:off x="1460500" y="4454525"/>
              <a:ext cx="941388" cy="1079500"/>
              <a:chOff x="2126" y="2116"/>
              <a:chExt cx="459" cy="497"/>
            </a:xfrm>
          </p:grpSpPr>
          <p:sp>
            <p:nvSpPr>
              <p:cNvPr id="85" name="Oval 59"/>
              <p:cNvSpPr>
                <a:spLocks noChangeArrowheads="1"/>
              </p:cNvSpPr>
              <p:nvPr/>
            </p:nvSpPr>
            <p:spPr bwMode="auto">
              <a:xfrm>
                <a:off x="2126" y="2167"/>
                <a:ext cx="459" cy="446"/>
              </a:xfrm>
              <a:prstGeom prst="ellipse">
                <a:avLst/>
              </a:prstGeom>
              <a:solidFill>
                <a:srgbClr val="0099FF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graphicFrame>
            <p:nvGraphicFramePr>
              <p:cNvPr id="86" name="Object 60"/>
              <p:cNvGraphicFramePr>
                <a:graphicFrameLocks noChangeAspect="1"/>
              </p:cNvGraphicFramePr>
              <p:nvPr/>
            </p:nvGraphicFramePr>
            <p:xfrm>
              <a:off x="2208" y="2116"/>
              <a:ext cx="320" cy="4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2" name="Equation" r:id="rId12" imgW="152280" imgH="215640" progId="Equation.3">
                      <p:embed/>
                    </p:oleObj>
                  </mc:Choice>
                  <mc:Fallback>
                    <p:oleObj name="Equation" r:id="rId12" imgW="1522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08" y="2116"/>
                            <a:ext cx="320" cy="47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2" name="Line 61"/>
            <p:cNvSpPr>
              <a:spLocks noChangeShapeType="1"/>
            </p:cNvSpPr>
            <p:nvPr/>
          </p:nvSpPr>
          <p:spPr bwMode="auto">
            <a:xfrm flipH="1">
              <a:off x="684213" y="2692400"/>
              <a:ext cx="1085850" cy="1795463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62"/>
            <p:cNvSpPr>
              <a:spLocks noChangeShapeType="1"/>
            </p:cNvSpPr>
            <p:nvPr/>
          </p:nvSpPr>
          <p:spPr bwMode="auto">
            <a:xfrm>
              <a:off x="1797050" y="2614613"/>
              <a:ext cx="133350" cy="1762125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63"/>
            <p:cNvSpPr>
              <a:spLocks noChangeShapeType="1"/>
            </p:cNvSpPr>
            <p:nvPr/>
          </p:nvSpPr>
          <p:spPr bwMode="auto">
            <a:xfrm>
              <a:off x="1797050" y="2598738"/>
              <a:ext cx="4108450" cy="1890712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Line 64"/>
            <p:cNvSpPr>
              <a:spLocks noChangeShapeType="1"/>
            </p:cNvSpPr>
            <p:nvPr/>
          </p:nvSpPr>
          <p:spPr bwMode="auto">
            <a:xfrm flipH="1">
              <a:off x="862013" y="2598738"/>
              <a:ext cx="4559300" cy="1846262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Line 65"/>
            <p:cNvSpPr>
              <a:spLocks noChangeShapeType="1"/>
            </p:cNvSpPr>
            <p:nvPr/>
          </p:nvSpPr>
          <p:spPr bwMode="auto">
            <a:xfrm flipH="1">
              <a:off x="1974850" y="2598738"/>
              <a:ext cx="3446463" cy="1822450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Line 66"/>
            <p:cNvSpPr>
              <a:spLocks noChangeShapeType="1"/>
            </p:cNvSpPr>
            <p:nvPr/>
          </p:nvSpPr>
          <p:spPr bwMode="auto">
            <a:xfrm>
              <a:off x="5421313" y="2598738"/>
              <a:ext cx="687387" cy="1822450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1035050" y="4368800"/>
              <a:ext cx="669925" cy="223838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 flipH="1" flipV="1">
              <a:off x="992188" y="5497513"/>
              <a:ext cx="669925" cy="222250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2286000" y="4154488"/>
              <a:ext cx="3522663" cy="512762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 flipH="1" flipV="1">
              <a:off x="2327275" y="5499100"/>
              <a:ext cx="3522663" cy="511175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72" name="Group 71"/>
            <p:cNvGrpSpPr>
              <a:grpSpLocks/>
            </p:cNvGrpSpPr>
            <p:nvPr/>
          </p:nvGrpSpPr>
          <p:grpSpPr bwMode="auto">
            <a:xfrm>
              <a:off x="5756275" y="4500563"/>
              <a:ext cx="941388" cy="1033462"/>
              <a:chOff x="4224" y="2137"/>
              <a:chExt cx="459" cy="476"/>
            </a:xfrm>
          </p:grpSpPr>
          <p:sp>
            <p:nvSpPr>
              <p:cNvPr id="83" name="Oval 72"/>
              <p:cNvSpPr>
                <a:spLocks noChangeArrowheads="1"/>
              </p:cNvSpPr>
              <p:nvPr/>
            </p:nvSpPr>
            <p:spPr bwMode="auto">
              <a:xfrm>
                <a:off x="4224" y="2168"/>
                <a:ext cx="459" cy="445"/>
              </a:xfrm>
              <a:prstGeom prst="ellipse">
                <a:avLst/>
              </a:prstGeom>
              <a:solidFill>
                <a:srgbClr val="0099FF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graphicFrame>
            <p:nvGraphicFramePr>
              <p:cNvPr id="84" name="Object 73"/>
              <p:cNvGraphicFramePr>
                <a:graphicFrameLocks noChangeAspect="1"/>
              </p:cNvGraphicFramePr>
              <p:nvPr/>
            </p:nvGraphicFramePr>
            <p:xfrm>
              <a:off x="4262" y="2137"/>
              <a:ext cx="372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3" name="Equation" r:id="rId14" imgW="190440" imgH="228600" progId="Equation.3">
                      <p:embed/>
                    </p:oleObj>
                  </mc:Choice>
                  <mc:Fallback>
                    <p:oleObj name="Equation" r:id="rId14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62" y="2137"/>
                            <a:ext cx="372" cy="46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73" name="Group 74"/>
            <p:cNvGrpSpPr>
              <a:grpSpLocks/>
            </p:cNvGrpSpPr>
            <p:nvPr/>
          </p:nvGrpSpPr>
          <p:grpSpPr bwMode="auto">
            <a:xfrm>
              <a:off x="3878263" y="2044700"/>
              <a:ext cx="769937" cy="134938"/>
              <a:chOff x="703" y="1071"/>
              <a:chExt cx="347" cy="62"/>
            </a:xfrm>
          </p:grpSpPr>
          <p:sp>
            <p:nvSpPr>
              <p:cNvPr id="80" name="Oval 75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Oval 76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Oval 77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4" name="Group 78"/>
            <p:cNvGrpSpPr>
              <a:grpSpLocks/>
            </p:cNvGrpSpPr>
            <p:nvPr/>
          </p:nvGrpSpPr>
          <p:grpSpPr bwMode="auto">
            <a:xfrm>
              <a:off x="3571875" y="5160963"/>
              <a:ext cx="769938" cy="134937"/>
              <a:chOff x="703" y="1071"/>
              <a:chExt cx="347" cy="62"/>
            </a:xfrm>
          </p:grpSpPr>
          <p:sp>
            <p:nvSpPr>
              <p:cNvPr id="77" name="Oval 79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Oval 80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Oval 81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5" name="Text Box 82"/>
            <p:cNvSpPr txBox="1">
              <a:spLocks noChangeArrowheads="1"/>
            </p:cNvSpPr>
            <p:nvPr/>
          </p:nvSpPr>
          <p:spPr bwMode="auto">
            <a:xfrm>
              <a:off x="3435350" y="2203450"/>
              <a:ext cx="906463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</a:rPr>
                <a:t>W</a:t>
              </a:r>
            </a:p>
          </p:txBody>
        </p:sp>
        <p:sp>
          <p:nvSpPr>
            <p:cNvPr id="76" name="Text Box 83"/>
            <p:cNvSpPr txBox="1">
              <a:spLocks noChangeArrowheads="1"/>
            </p:cNvSpPr>
            <p:nvPr/>
          </p:nvSpPr>
          <p:spPr bwMode="auto">
            <a:xfrm>
              <a:off x="3494088" y="4229100"/>
              <a:ext cx="904875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</a:rPr>
                <a:t>K</a:t>
              </a:r>
            </a:p>
          </p:txBody>
        </p:sp>
      </p:grpSp>
      <p:graphicFrame>
        <p:nvGraphicFramePr>
          <p:cNvPr id="8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214590"/>
              </p:ext>
            </p:extLst>
          </p:nvPr>
        </p:nvGraphicFramePr>
        <p:xfrm>
          <a:off x="267031" y="4523308"/>
          <a:ext cx="4723039" cy="1030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4" name="Equation" r:id="rId16" imgW="2209680" imgH="482400" progId="">
                  <p:embed/>
                </p:oleObj>
              </mc:Choice>
              <mc:Fallback>
                <p:oleObj name="Equation" r:id="rId16" imgW="2209680" imgH="4824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031" y="4523308"/>
                        <a:ext cx="4723039" cy="103084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0" name="Group 15"/>
          <p:cNvGrpSpPr>
            <a:grpSpLocks/>
          </p:cNvGrpSpPr>
          <p:nvPr/>
        </p:nvGrpSpPr>
        <p:grpSpPr bwMode="auto">
          <a:xfrm>
            <a:off x="2076621" y="5589080"/>
            <a:ext cx="1441450" cy="962025"/>
            <a:chOff x="2532" y="2070"/>
            <a:chExt cx="908" cy="606"/>
          </a:xfrm>
        </p:grpSpPr>
        <p:sp>
          <p:nvSpPr>
            <p:cNvPr id="91" name="Text Box 8"/>
            <p:cNvSpPr txBox="1">
              <a:spLocks noChangeArrowheads="1"/>
            </p:cNvSpPr>
            <p:nvPr/>
          </p:nvSpPr>
          <p:spPr bwMode="auto">
            <a:xfrm>
              <a:off x="2532" y="2388"/>
              <a:ext cx="9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F.F input</a:t>
              </a:r>
            </a:p>
          </p:txBody>
        </p:sp>
        <p:sp>
          <p:nvSpPr>
            <p:cNvPr id="92" name="Line 10"/>
            <p:cNvSpPr>
              <a:spLocks noChangeShapeType="1"/>
            </p:cNvSpPr>
            <p:nvPr/>
          </p:nvSpPr>
          <p:spPr bwMode="auto">
            <a:xfrm flipV="1">
              <a:off x="2968" y="2070"/>
              <a:ext cx="0" cy="272"/>
            </a:xfrm>
            <a:prstGeom prst="line">
              <a:avLst/>
            </a:prstGeom>
            <a:noFill/>
            <a:ln w="76200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3" name="Group 16"/>
          <p:cNvGrpSpPr>
            <a:grpSpLocks/>
          </p:cNvGrpSpPr>
          <p:nvPr/>
        </p:nvGrpSpPr>
        <p:grpSpPr bwMode="auto">
          <a:xfrm>
            <a:off x="3560301" y="5554155"/>
            <a:ext cx="2883907" cy="1349375"/>
            <a:chOff x="3789" y="2070"/>
            <a:chExt cx="1179" cy="850"/>
          </a:xfrm>
        </p:grpSpPr>
        <p:sp>
          <p:nvSpPr>
            <p:cNvPr id="94" name="Text Box 9"/>
            <p:cNvSpPr txBox="1">
              <a:spLocks noChangeArrowheads="1"/>
            </p:cNvSpPr>
            <p:nvPr/>
          </p:nvSpPr>
          <p:spPr bwMode="auto">
            <a:xfrm>
              <a:off x="3789" y="2402"/>
              <a:ext cx="1179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</a:rPr>
                <a:t>Recurrent input</a:t>
              </a:r>
            </a:p>
          </p:txBody>
        </p:sp>
        <p:sp>
          <p:nvSpPr>
            <p:cNvPr id="95" name="Line 11"/>
            <p:cNvSpPr>
              <a:spLocks noChangeShapeType="1"/>
            </p:cNvSpPr>
            <p:nvPr/>
          </p:nvSpPr>
          <p:spPr bwMode="auto">
            <a:xfrm flipV="1">
              <a:off x="4212" y="2070"/>
              <a:ext cx="0" cy="272"/>
            </a:xfrm>
            <a:prstGeom prst="line">
              <a:avLst/>
            </a:prstGeom>
            <a:noFill/>
            <a:ln w="76200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96" name="Picture 12" descr="logistic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267561" y="4468328"/>
            <a:ext cx="2692570" cy="202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 Box 30"/>
          <p:cNvSpPr/>
          <p:nvPr/>
        </p:nvSpPr>
        <p:spPr>
          <a:xfrm>
            <a:off x="51567" y="6550459"/>
            <a:ext cx="2780108" cy="307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BCBCBC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b" compatLnSpc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Shriki, Lee, 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</a:rPr>
              <a:t>Sompolinsky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, 2001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9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2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92480" cy="1062955"/>
          </a:xfrm>
        </p:spPr>
        <p:txBody>
          <a:bodyPr/>
          <a:lstStyle/>
          <a:p>
            <a:pPr rtl="0">
              <a:defRPr/>
            </a:pPr>
            <a:r>
              <a:rPr lang="en-US" altLang="ja-JP" sz="3600" b="1" dirty="0" smtClean="0">
                <a:solidFill>
                  <a:srgbClr val="FFDA3F"/>
                </a:solidFill>
                <a:latin typeface="Comic Sans MS" pitchFamily="66" charset="0"/>
                <a:ea typeface="MS PGothic" pitchFamily="34" charset="-128"/>
              </a:rPr>
              <a:t>Criticality and other NN architectures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idx="1"/>
          </p:nvPr>
        </p:nvSpPr>
        <p:spPr>
          <a:xfrm>
            <a:off x="251521" y="1412776"/>
            <a:ext cx="4680520" cy="4752528"/>
          </a:xfrm>
        </p:spPr>
        <p:txBody>
          <a:bodyPr/>
          <a:lstStyle/>
          <a:p>
            <a:pPr algn="l" defTabSz="5348288" rtl="0">
              <a:spcBef>
                <a:spcPct val="50000"/>
              </a:spcBef>
              <a:buNone/>
              <a:defRPr/>
            </a:pPr>
            <a:r>
              <a:rPr lang="en-US" kern="1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omic Sans MS" pitchFamily="66" charset="0"/>
                <a:cs typeface="Arial" charset="0"/>
              </a:rPr>
              <a:t>Reservoir Computing:</a:t>
            </a: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400" dirty="0" smtClean="0">
                <a:latin typeface="Comic Sans MS" pitchFamily="66" charset="0"/>
              </a:rPr>
              <a:t>A random recurrent network generates a high-dimensional representation of inputs.</a:t>
            </a: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400" dirty="0" smtClean="0">
                <a:latin typeface="Comic Sans MS" pitchFamily="66" charset="0"/>
              </a:rPr>
              <a:t>Linear readout achieves very good performance (function approximation / decisions).</a:t>
            </a: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Critical</a:t>
            </a:r>
            <a:r>
              <a:rPr lang="en-US" sz="2400" dirty="0" smtClean="0">
                <a:latin typeface="Comic Sans MS" pitchFamily="66" charset="0"/>
              </a:rPr>
              <a:t> reservoir networks lead to better performance.</a:t>
            </a:r>
          </a:p>
        </p:txBody>
      </p:sp>
      <p:pic>
        <p:nvPicPr>
          <p:cNvPr id="130050" name="Picture 2" descr="http://old.reslab.elis.ugent.be/sites/snn/files/reservoir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7" y="1916832"/>
            <a:ext cx="4075651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178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תוכן 3"/>
          <p:cNvSpPr>
            <a:spLocks noGrp="1"/>
          </p:cNvSpPr>
          <p:nvPr>
            <p:ph idx="1"/>
          </p:nvPr>
        </p:nvSpPr>
        <p:spPr>
          <a:xfrm>
            <a:off x="265651" y="1385183"/>
            <a:ext cx="6178557" cy="4996145"/>
          </a:xfrm>
        </p:spPr>
        <p:txBody>
          <a:bodyPr/>
          <a:lstStyle/>
          <a:p>
            <a:pPr algn="l" defTabSz="5348288" rtl="0">
              <a:spcBef>
                <a:spcPct val="50000"/>
              </a:spcBef>
              <a:buNone/>
              <a:defRPr/>
            </a:pPr>
            <a:r>
              <a:rPr lang="en-US" kern="1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omic Sans MS" pitchFamily="66" charset="0"/>
                <a:cs typeface="Arial" charset="0"/>
              </a:rPr>
              <a:t>Deep Learning:</a:t>
            </a: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400" dirty="0" smtClean="0">
                <a:latin typeface="Comic Sans MS" pitchFamily="66" charset="0"/>
              </a:rPr>
              <a:t>Attempts </a:t>
            </a:r>
            <a:r>
              <a:rPr lang="en-US" sz="2400" dirty="0">
                <a:latin typeface="Comic Sans MS" pitchFamily="66" charset="0"/>
              </a:rPr>
              <a:t>to model high-level abstractions in data </a:t>
            </a:r>
            <a:r>
              <a:rPr lang="en-US" sz="2400" dirty="0" smtClean="0">
                <a:latin typeface="Comic Sans MS" pitchFamily="66" charset="0"/>
              </a:rPr>
              <a:t>using </a:t>
            </a:r>
            <a:r>
              <a:rPr lang="en-US" sz="2400" dirty="0">
                <a:latin typeface="Comic Sans MS" pitchFamily="66" charset="0"/>
              </a:rPr>
              <a:t>architectures composed of multiple non-linear </a:t>
            </a:r>
            <a:r>
              <a:rPr lang="en-US" sz="2400" dirty="0" smtClean="0">
                <a:latin typeface="Comic Sans MS" pitchFamily="66" charset="0"/>
              </a:rPr>
              <a:t>transformations.</a:t>
            </a: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400" dirty="0" smtClean="0">
                <a:latin typeface="Comic Sans MS" pitchFamily="66" charset="0"/>
              </a:rPr>
              <a:t>Abstract</a:t>
            </a:r>
            <a:r>
              <a:rPr lang="en-US" sz="2400" dirty="0">
                <a:latin typeface="Comic Sans MS" pitchFamily="66" charset="0"/>
              </a:rPr>
              <a:t>, higher level concepts </a:t>
            </a:r>
            <a:r>
              <a:rPr lang="en-US" sz="2400" dirty="0" smtClean="0">
                <a:latin typeface="Comic Sans MS" pitchFamily="66" charset="0"/>
              </a:rPr>
              <a:t>are being </a:t>
            </a:r>
            <a:r>
              <a:rPr lang="en-US" sz="2400" dirty="0">
                <a:latin typeface="Comic Sans MS" pitchFamily="66" charset="0"/>
              </a:rPr>
              <a:t>learned </a:t>
            </a:r>
            <a:r>
              <a:rPr lang="en-US" sz="2400" dirty="0" smtClean="0">
                <a:latin typeface="Comic Sans MS" pitchFamily="66" charset="0"/>
              </a:rPr>
              <a:t>from lower </a:t>
            </a:r>
            <a:r>
              <a:rPr lang="en-US" sz="2400" dirty="0">
                <a:latin typeface="Comic Sans MS" pitchFamily="66" charset="0"/>
              </a:rPr>
              <a:t>level ones.</a:t>
            </a:r>
          </a:p>
          <a:p>
            <a:pPr algn="l" defTabSz="5348288" rtl="0">
              <a:spcBef>
                <a:spcPct val="50000"/>
              </a:spcBef>
              <a:defRPr/>
            </a:pPr>
            <a:r>
              <a:rPr lang="en-US" sz="2400" dirty="0" smtClean="0">
                <a:latin typeface="Comic Sans MS" pitchFamily="66" charset="0"/>
              </a:rPr>
              <a:t>Hypothesis:</a:t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>Stacking </a:t>
            </a:r>
            <a:r>
              <a:rPr lang="en-US" sz="2400" dirty="0" err="1" smtClean="0">
                <a:latin typeface="Comic Sans MS" pitchFamily="66" charset="0"/>
              </a:rPr>
              <a:t>infomax</a:t>
            </a:r>
            <a:r>
              <a:rPr lang="en-US" sz="2400" dirty="0" smtClean="0">
                <a:latin typeface="Comic Sans MS" pitchFamily="66" charset="0"/>
              </a:rPr>
              <a:t> recurrent networks will produce a </a:t>
            </a:r>
            <a:r>
              <a:rPr lang="en-US" sz="2400" b="1" dirty="0">
                <a:solidFill>
                  <a:srgbClr val="FFFF00"/>
                </a:solidFill>
                <a:latin typeface="Comic Sans MS" pitchFamily="66" charset="0"/>
              </a:rPr>
              <a:t>deep learning network </a:t>
            </a:r>
            <a:r>
              <a:rPr lang="en-US" sz="2400" dirty="0" smtClean="0">
                <a:latin typeface="Comic Sans MS" pitchFamily="66" charset="0"/>
              </a:rPr>
              <a:t>which will operate near </a:t>
            </a:r>
            <a:r>
              <a:rPr lang="en-US" sz="2400" b="1" dirty="0">
                <a:solidFill>
                  <a:srgbClr val="FFFF00"/>
                </a:solidFill>
                <a:latin typeface="Comic Sans MS" pitchFamily="66" charset="0"/>
              </a:rPr>
              <a:t>criticality</a:t>
            </a:r>
            <a:r>
              <a:rPr lang="en-US" sz="2400" dirty="0" smtClean="0">
                <a:latin typeface="Comic Sans MS" pitchFamily="66" charset="0"/>
              </a:rPr>
              <a:t>.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6586834" y="1859273"/>
            <a:ext cx="2089622" cy="4346670"/>
            <a:chOff x="5634584" y="1535333"/>
            <a:chExt cx="2089622" cy="4346670"/>
          </a:xfrm>
        </p:grpSpPr>
        <p:sp>
          <p:nvSpPr>
            <p:cNvPr id="73" name="Oval 49"/>
            <p:cNvSpPr>
              <a:spLocks noChangeArrowheads="1"/>
            </p:cNvSpPr>
            <p:nvPr/>
          </p:nvSpPr>
          <p:spPr bwMode="auto">
            <a:xfrm>
              <a:off x="7158199" y="1535333"/>
              <a:ext cx="305032" cy="306912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74" name="Oval 51"/>
            <p:cNvSpPr>
              <a:spLocks noChangeArrowheads="1"/>
            </p:cNvSpPr>
            <p:nvPr/>
          </p:nvSpPr>
          <p:spPr bwMode="auto">
            <a:xfrm>
              <a:off x="5982310" y="1535333"/>
              <a:ext cx="305546" cy="306912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75" name="Oval 53"/>
            <p:cNvSpPr>
              <a:spLocks noChangeArrowheads="1"/>
            </p:cNvSpPr>
            <p:nvPr/>
          </p:nvSpPr>
          <p:spPr bwMode="auto">
            <a:xfrm>
              <a:off x="6375302" y="1535333"/>
              <a:ext cx="304003" cy="306912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76" name="Oval 56"/>
            <p:cNvSpPr>
              <a:spLocks noChangeArrowheads="1"/>
            </p:cNvSpPr>
            <p:nvPr/>
          </p:nvSpPr>
          <p:spPr bwMode="auto">
            <a:xfrm>
              <a:off x="5634584" y="2478131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77" name="Oval 59"/>
            <p:cNvSpPr>
              <a:spLocks noChangeArrowheads="1"/>
            </p:cNvSpPr>
            <p:nvPr/>
          </p:nvSpPr>
          <p:spPr bwMode="auto">
            <a:xfrm>
              <a:off x="6026547" y="2478131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78" name="Line 61"/>
            <p:cNvSpPr>
              <a:spLocks noChangeShapeType="1"/>
            </p:cNvSpPr>
            <p:nvPr/>
          </p:nvSpPr>
          <p:spPr bwMode="auto">
            <a:xfrm flipH="1">
              <a:off x="5775012" y="1883570"/>
              <a:ext cx="351841" cy="569979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62"/>
            <p:cNvSpPr>
              <a:spLocks noChangeShapeType="1"/>
            </p:cNvSpPr>
            <p:nvPr/>
          </p:nvSpPr>
          <p:spPr bwMode="auto">
            <a:xfrm>
              <a:off x="6135597" y="1858876"/>
              <a:ext cx="43209" cy="559396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63"/>
            <p:cNvSpPr>
              <a:spLocks noChangeShapeType="1"/>
            </p:cNvSpPr>
            <p:nvPr/>
          </p:nvSpPr>
          <p:spPr bwMode="auto">
            <a:xfrm>
              <a:off x="6135597" y="1853836"/>
              <a:ext cx="1331234" cy="600217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64"/>
            <p:cNvSpPr>
              <a:spLocks noChangeShapeType="1"/>
            </p:cNvSpPr>
            <p:nvPr/>
          </p:nvSpPr>
          <p:spPr bwMode="auto">
            <a:xfrm flipH="1">
              <a:off x="5832623" y="1853836"/>
              <a:ext cx="1477320" cy="586106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65"/>
            <p:cNvSpPr>
              <a:spLocks noChangeShapeType="1"/>
            </p:cNvSpPr>
            <p:nvPr/>
          </p:nvSpPr>
          <p:spPr bwMode="auto">
            <a:xfrm flipH="1">
              <a:off x="6193209" y="1853836"/>
              <a:ext cx="1116735" cy="578547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Line 66"/>
            <p:cNvSpPr>
              <a:spLocks noChangeShapeType="1"/>
            </p:cNvSpPr>
            <p:nvPr/>
          </p:nvSpPr>
          <p:spPr bwMode="auto">
            <a:xfrm>
              <a:off x="7309944" y="1853836"/>
              <a:ext cx="222730" cy="578547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Oval 72"/>
            <p:cNvSpPr>
              <a:spLocks noChangeArrowheads="1"/>
            </p:cNvSpPr>
            <p:nvPr/>
          </p:nvSpPr>
          <p:spPr bwMode="auto">
            <a:xfrm>
              <a:off x="7418479" y="2478948"/>
              <a:ext cx="305032" cy="306712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grpSp>
          <p:nvGrpSpPr>
            <p:cNvPr id="85" name="Group 74"/>
            <p:cNvGrpSpPr>
              <a:grpSpLocks/>
            </p:cNvGrpSpPr>
            <p:nvPr/>
          </p:nvGrpSpPr>
          <p:grpSpPr bwMode="auto">
            <a:xfrm>
              <a:off x="6809959" y="1677954"/>
              <a:ext cx="249478" cy="42837"/>
              <a:chOff x="703" y="1071"/>
              <a:chExt cx="347" cy="62"/>
            </a:xfrm>
          </p:grpSpPr>
          <p:sp>
            <p:nvSpPr>
              <p:cNvPr id="120" name="Oval 75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21" name="Oval 76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22" name="Oval 77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  <p:grpSp>
          <p:nvGrpSpPr>
            <p:cNvPr id="86" name="Group 78"/>
            <p:cNvGrpSpPr>
              <a:grpSpLocks/>
            </p:cNvGrpSpPr>
            <p:nvPr/>
          </p:nvGrpSpPr>
          <p:grpSpPr bwMode="auto">
            <a:xfrm>
              <a:off x="6710682" y="2667228"/>
              <a:ext cx="249478" cy="42836"/>
              <a:chOff x="703" y="1071"/>
              <a:chExt cx="347" cy="62"/>
            </a:xfrm>
          </p:grpSpPr>
          <p:sp>
            <p:nvSpPr>
              <p:cNvPr id="117" name="Oval 79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18" name="Oval 80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19" name="Oval 81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  <p:sp>
          <p:nvSpPr>
            <p:cNvPr id="87" name="Oval 56"/>
            <p:cNvSpPr>
              <a:spLocks noChangeArrowheads="1"/>
            </p:cNvSpPr>
            <p:nvPr/>
          </p:nvSpPr>
          <p:spPr bwMode="auto">
            <a:xfrm>
              <a:off x="5635279" y="3561141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88" name="Oval 59"/>
            <p:cNvSpPr>
              <a:spLocks noChangeArrowheads="1"/>
            </p:cNvSpPr>
            <p:nvPr/>
          </p:nvSpPr>
          <p:spPr bwMode="auto">
            <a:xfrm>
              <a:off x="6027242" y="3561141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89" name="Line 61"/>
            <p:cNvSpPr>
              <a:spLocks noChangeShapeType="1"/>
            </p:cNvSpPr>
            <p:nvPr/>
          </p:nvSpPr>
          <p:spPr bwMode="auto">
            <a:xfrm flipH="1">
              <a:off x="5759578" y="2824767"/>
              <a:ext cx="15431" cy="711791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62"/>
            <p:cNvSpPr>
              <a:spLocks noChangeShapeType="1"/>
            </p:cNvSpPr>
            <p:nvPr/>
          </p:nvSpPr>
          <p:spPr bwMode="auto">
            <a:xfrm>
              <a:off x="5832624" y="2817661"/>
              <a:ext cx="346878" cy="683621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63"/>
            <p:cNvSpPr>
              <a:spLocks noChangeShapeType="1"/>
            </p:cNvSpPr>
            <p:nvPr/>
          </p:nvSpPr>
          <p:spPr bwMode="auto">
            <a:xfrm>
              <a:off x="5775012" y="2849662"/>
              <a:ext cx="1692514" cy="687401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64"/>
            <p:cNvSpPr>
              <a:spLocks noChangeShapeType="1"/>
            </p:cNvSpPr>
            <p:nvPr/>
          </p:nvSpPr>
          <p:spPr bwMode="auto">
            <a:xfrm flipH="1">
              <a:off x="5833318" y="2840845"/>
              <a:ext cx="1742562" cy="682107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Line 65"/>
            <p:cNvSpPr>
              <a:spLocks noChangeShapeType="1"/>
            </p:cNvSpPr>
            <p:nvPr/>
          </p:nvSpPr>
          <p:spPr bwMode="auto">
            <a:xfrm flipH="1">
              <a:off x="6287856" y="2823847"/>
              <a:ext cx="1294044" cy="715624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Line 66"/>
            <p:cNvSpPr>
              <a:spLocks noChangeShapeType="1"/>
            </p:cNvSpPr>
            <p:nvPr/>
          </p:nvSpPr>
          <p:spPr bwMode="auto">
            <a:xfrm flipH="1">
              <a:off x="7533368" y="2817662"/>
              <a:ext cx="28959" cy="697732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Oval 72"/>
            <p:cNvSpPr>
              <a:spLocks noChangeArrowheads="1"/>
            </p:cNvSpPr>
            <p:nvPr/>
          </p:nvSpPr>
          <p:spPr bwMode="auto">
            <a:xfrm>
              <a:off x="7419174" y="3561958"/>
              <a:ext cx="305032" cy="306712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grpSp>
          <p:nvGrpSpPr>
            <p:cNvPr id="96" name="Group 78"/>
            <p:cNvGrpSpPr>
              <a:grpSpLocks/>
            </p:cNvGrpSpPr>
            <p:nvPr/>
          </p:nvGrpSpPr>
          <p:grpSpPr bwMode="auto">
            <a:xfrm>
              <a:off x="6711377" y="3750238"/>
              <a:ext cx="249478" cy="42836"/>
              <a:chOff x="703" y="1071"/>
              <a:chExt cx="347" cy="62"/>
            </a:xfrm>
          </p:grpSpPr>
          <p:sp>
            <p:nvSpPr>
              <p:cNvPr id="114" name="Oval 79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15" name="Oval 80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16" name="Oval 81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  <p:sp>
          <p:nvSpPr>
            <p:cNvPr id="97" name="Oval 56"/>
            <p:cNvSpPr>
              <a:spLocks noChangeArrowheads="1"/>
            </p:cNvSpPr>
            <p:nvPr/>
          </p:nvSpPr>
          <p:spPr bwMode="auto">
            <a:xfrm>
              <a:off x="5634584" y="5574474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98" name="Oval 59"/>
            <p:cNvSpPr>
              <a:spLocks noChangeArrowheads="1"/>
            </p:cNvSpPr>
            <p:nvPr/>
          </p:nvSpPr>
          <p:spPr bwMode="auto">
            <a:xfrm>
              <a:off x="6026547" y="5574474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99" name="Line 61"/>
            <p:cNvSpPr>
              <a:spLocks noChangeShapeType="1"/>
            </p:cNvSpPr>
            <p:nvPr/>
          </p:nvSpPr>
          <p:spPr bwMode="auto">
            <a:xfrm flipH="1">
              <a:off x="5775011" y="4950179"/>
              <a:ext cx="26236" cy="599713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Line 62"/>
            <p:cNvSpPr>
              <a:spLocks noChangeShapeType="1"/>
            </p:cNvSpPr>
            <p:nvPr/>
          </p:nvSpPr>
          <p:spPr bwMode="auto">
            <a:xfrm>
              <a:off x="5801247" y="4950177"/>
              <a:ext cx="377559" cy="564438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63"/>
            <p:cNvSpPr>
              <a:spLocks noChangeShapeType="1"/>
            </p:cNvSpPr>
            <p:nvPr/>
          </p:nvSpPr>
          <p:spPr bwMode="auto">
            <a:xfrm>
              <a:off x="5801247" y="4965862"/>
              <a:ext cx="1665584" cy="584534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64"/>
            <p:cNvSpPr>
              <a:spLocks noChangeShapeType="1"/>
            </p:cNvSpPr>
            <p:nvPr/>
          </p:nvSpPr>
          <p:spPr bwMode="auto">
            <a:xfrm flipH="1">
              <a:off x="5832623" y="4965859"/>
              <a:ext cx="1729704" cy="570425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65"/>
            <p:cNvSpPr>
              <a:spLocks noChangeShapeType="1"/>
            </p:cNvSpPr>
            <p:nvPr/>
          </p:nvSpPr>
          <p:spPr bwMode="auto">
            <a:xfrm flipH="1">
              <a:off x="6193208" y="4965860"/>
              <a:ext cx="1339465" cy="562866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66"/>
            <p:cNvSpPr>
              <a:spLocks noChangeShapeType="1"/>
            </p:cNvSpPr>
            <p:nvPr/>
          </p:nvSpPr>
          <p:spPr bwMode="auto">
            <a:xfrm>
              <a:off x="7532674" y="4950177"/>
              <a:ext cx="0" cy="578549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Oval 72"/>
            <p:cNvSpPr>
              <a:spLocks noChangeArrowheads="1"/>
            </p:cNvSpPr>
            <p:nvPr/>
          </p:nvSpPr>
          <p:spPr bwMode="auto">
            <a:xfrm>
              <a:off x="7418479" y="5575291"/>
              <a:ext cx="305032" cy="306712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grpSp>
          <p:nvGrpSpPr>
            <p:cNvPr id="106" name="Group 78"/>
            <p:cNvGrpSpPr>
              <a:grpSpLocks/>
            </p:cNvGrpSpPr>
            <p:nvPr/>
          </p:nvGrpSpPr>
          <p:grpSpPr bwMode="auto">
            <a:xfrm>
              <a:off x="6710682" y="5763571"/>
              <a:ext cx="249478" cy="42836"/>
              <a:chOff x="703" y="1071"/>
              <a:chExt cx="347" cy="62"/>
            </a:xfrm>
          </p:grpSpPr>
          <p:sp>
            <p:nvSpPr>
              <p:cNvPr id="111" name="Oval 79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12" name="Oval 80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13" name="Oval 81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  <p:grpSp>
          <p:nvGrpSpPr>
            <p:cNvPr id="107" name="Group 78"/>
            <p:cNvGrpSpPr>
              <a:grpSpLocks/>
            </p:cNvGrpSpPr>
            <p:nvPr/>
          </p:nvGrpSpPr>
          <p:grpSpPr bwMode="auto">
            <a:xfrm rot="16200000">
              <a:off x="6656760" y="4524081"/>
              <a:ext cx="249478" cy="42836"/>
              <a:chOff x="703" y="1071"/>
              <a:chExt cx="347" cy="62"/>
            </a:xfrm>
          </p:grpSpPr>
          <p:sp>
            <p:nvSpPr>
              <p:cNvPr id="108" name="Oval 79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09" name="Oval 80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10" name="Oval 81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</p:grpSp>
      <p:grpSp>
        <p:nvGrpSpPr>
          <p:cNvPr id="123" name="Group 122"/>
          <p:cNvGrpSpPr/>
          <p:nvPr/>
        </p:nvGrpSpPr>
        <p:grpSpPr>
          <a:xfrm>
            <a:off x="6586834" y="1859273"/>
            <a:ext cx="2089622" cy="4497857"/>
            <a:chOff x="2339057" y="1595439"/>
            <a:chExt cx="2089622" cy="4497857"/>
          </a:xfrm>
        </p:grpSpPr>
        <p:sp>
          <p:nvSpPr>
            <p:cNvPr id="124" name="Oval 49"/>
            <p:cNvSpPr>
              <a:spLocks noChangeArrowheads="1"/>
            </p:cNvSpPr>
            <p:nvPr/>
          </p:nvSpPr>
          <p:spPr bwMode="auto">
            <a:xfrm>
              <a:off x="3862672" y="1595439"/>
              <a:ext cx="305032" cy="306912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125" name="Oval 51"/>
            <p:cNvSpPr>
              <a:spLocks noChangeArrowheads="1"/>
            </p:cNvSpPr>
            <p:nvPr/>
          </p:nvSpPr>
          <p:spPr bwMode="auto">
            <a:xfrm>
              <a:off x="2686783" y="1595439"/>
              <a:ext cx="305546" cy="306912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126" name="Oval 53"/>
            <p:cNvSpPr>
              <a:spLocks noChangeArrowheads="1"/>
            </p:cNvSpPr>
            <p:nvPr/>
          </p:nvSpPr>
          <p:spPr bwMode="auto">
            <a:xfrm>
              <a:off x="3079775" y="1595439"/>
              <a:ext cx="304003" cy="306912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127" name="Oval 56"/>
            <p:cNvSpPr>
              <a:spLocks noChangeArrowheads="1"/>
            </p:cNvSpPr>
            <p:nvPr/>
          </p:nvSpPr>
          <p:spPr bwMode="auto">
            <a:xfrm>
              <a:off x="2339057" y="2538237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128" name="Oval 59"/>
            <p:cNvSpPr>
              <a:spLocks noChangeArrowheads="1"/>
            </p:cNvSpPr>
            <p:nvPr/>
          </p:nvSpPr>
          <p:spPr bwMode="auto">
            <a:xfrm>
              <a:off x="2731020" y="2538237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129" name="Line 61"/>
            <p:cNvSpPr>
              <a:spLocks noChangeShapeType="1"/>
            </p:cNvSpPr>
            <p:nvPr/>
          </p:nvSpPr>
          <p:spPr bwMode="auto">
            <a:xfrm flipH="1">
              <a:off x="2479485" y="1943676"/>
              <a:ext cx="351841" cy="569979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Line 62"/>
            <p:cNvSpPr>
              <a:spLocks noChangeShapeType="1"/>
            </p:cNvSpPr>
            <p:nvPr/>
          </p:nvSpPr>
          <p:spPr bwMode="auto">
            <a:xfrm>
              <a:off x="2840070" y="1918982"/>
              <a:ext cx="43209" cy="559396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Line 63"/>
            <p:cNvSpPr>
              <a:spLocks noChangeShapeType="1"/>
            </p:cNvSpPr>
            <p:nvPr/>
          </p:nvSpPr>
          <p:spPr bwMode="auto">
            <a:xfrm>
              <a:off x="2840070" y="1913942"/>
              <a:ext cx="1331234" cy="600217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Line 64"/>
            <p:cNvSpPr>
              <a:spLocks noChangeShapeType="1"/>
            </p:cNvSpPr>
            <p:nvPr/>
          </p:nvSpPr>
          <p:spPr bwMode="auto">
            <a:xfrm flipH="1">
              <a:off x="2537096" y="1913942"/>
              <a:ext cx="1477320" cy="586106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65"/>
            <p:cNvSpPr>
              <a:spLocks noChangeShapeType="1"/>
            </p:cNvSpPr>
            <p:nvPr/>
          </p:nvSpPr>
          <p:spPr bwMode="auto">
            <a:xfrm flipH="1">
              <a:off x="2897682" y="1913942"/>
              <a:ext cx="1116735" cy="578547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66"/>
            <p:cNvSpPr>
              <a:spLocks noChangeShapeType="1"/>
            </p:cNvSpPr>
            <p:nvPr/>
          </p:nvSpPr>
          <p:spPr bwMode="auto">
            <a:xfrm>
              <a:off x="4014417" y="1913942"/>
              <a:ext cx="222730" cy="578547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 67"/>
            <p:cNvSpPr>
              <a:spLocks/>
            </p:cNvSpPr>
            <p:nvPr/>
          </p:nvSpPr>
          <p:spPr bwMode="auto">
            <a:xfrm>
              <a:off x="2593164" y="2475858"/>
              <a:ext cx="217071" cy="71059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68"/>
            <p:cNvSpPr>
              <a:spLocks/>
            </p:cNvSpPr>
            <p:nvPr/>
          </p:nvSpPr>
          <p:spPr bwMode="auto">
            <a:xfrm flipH="1" flipV="1">
              <a:off x="2579276" y="2834174"/>
              <a:ext cx="217071" cy="70554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69"/>
            <p:cNvSpPr>
              <a:spLocks/>
            </p:cNvSpPr>
            <p:nvPr/>
          </p:nvSpPr>
          <p:spPr bwMode="auto">
            <a:xfrm>
              <a:off x="2998502" y="2407823"/>
              <a:ext cx="1141426" cy="162779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70"/>
            <p:cNvSpPr>
              <a:spLocks/>
            </p:cNvSpPr>
            <p:nvPr/>
          </p:nvSpPr>
          <p:spPr bwMode="auto">
            <a:xfrm flipH="1" flipV="1">
              <a:off x="3011876" y="2834678"/>
              <a:ext cx="1141426" cy="162275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Oval 72"/>
            <p:cNvSpPr>
              <a:spLocks noChangeArrowheads="1"/>
            </p:cNvSpPr>
            <p:nvPr/>
          </p:nvSpPr>
          <p:spPr bwMode="auto">
            <a:xfrm>
              <a:off x="4122952" y="2539054"/>
              <a:ext cx="305032" cy="306712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grpSp>
          <p:nvGrpSpPr>
            <p:cNvPr id="140" name="Group 74"/>
            <p:cNvGrpSpPr>
              <a:grpSpLocks/>
            </p:cNvGrpSpPr>
            <p:nvPr/>
          </p:nvGrpSpPr>
          <p:grpSpPr bwMode="auto">
            <a:xfrm>
              <a:off x="3514432" y="1738060"/>
              <a:ext cx="249478" cy="42837"/>
              <a:chOff x="703" y="1071"/>
              <a:chExt cx="347" cy="62"/>
            </a:xfrm>
          </p:grpSpPr>
          <p:sp>
            <p:nvSpPr>
              <p:cNvPr id="183" name="Oval 75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84" name="Oval 76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85" name="Oval 77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  <p:grpSp>
          <p:nvGrpSpPr>
            <p:cNvPr id="141" name="Group 78"/>
            <p:cNvGrpSpPr>
              <a:grpSpLocks/>
            </p:cNvGrpSpPr>
            <p:nvPr/>
          </p:nvGrpSpPr>
          <p:grpSpPr bwMode="auto">
            <a:xfrm>
              <a:off x="3415155" y="2727334"/>
              <a:ext cx="249478" cy="42836"/>
              <a:chOff x="703" y="1071"/>
              <a:chExt cx="347" cy="62"/>
            </a:xfrm>
          </p:grpSpPr>
          <p:sp>
            <p:nvSpPr>
              <p:cNvPr id="180" name="Oval 79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81" name="Oval 80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82" name="Oval 81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  <p:sp>
          <p:nvSpPr>
            <p:cNvPr id="142" name="Oval 56"/>
            <p:cNvSpPr>
              <a:spLocks noChangeArrowheads="1"/>
            </p:cNvSpPr>
            <p:nvPr/>
          </p:nvSpPr>
          <p:spPr bwMode="auto">
            <a:xfrm>
              <a:off x="2339752" y="3621247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143" name="Oval 59"/>
            <p:cNvSpPr>
              <a:spLocks noChangeArrowheads="1"/>
            </p:cNvSpPr>
            <p:nvPr/>
          </p:nvSpPr>
          <p:spPr bwMode="auto">
            <a:xfrm>
              <a:off x="2731715" y="3621247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144" name="Line 61"/>
            <p:cNvSpPr>
              <a:spLocks noChangeShapeType="1"/>
            </p:cNvSpPr>
            <p:nvPr/>
          </p:nvSpPr>
          <p:spPr bwMode="auto">
            <a:xfrm flipH="1">
              <a:off x="2464051" y="2884873"/>
              <a:ext cx="15431" cy="711791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62"/>
            <p:cNvSpPr>
              <a:spLocks noChangeShapeType="1"/>
            </p:cNvSpPr>
            <p:nvPr/>
          </p:nvSpPr>
          <p:spPr bwMode="auto">
            <a:xfrm>
              <a:off x="2537097" y="2877767"/>
              <a:ext cx="346878" cy="683621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Line 63"/>
            <p:cNvSpPr>
              <a:spLocks noChangeShapeType="1"/>
            </p:cNvSpPr>
            <p:nvPr/>
          </p:nvSpPr>
          <p:spPr bwMode="auto">
            <a:xfrm>
              <a:off x="2479485" y="2909768"/>
              <a:ext cx="1692514" cy="687401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Line 64"/>
            <p:cNvSpPr>
              <a:spLocks noChangeShapeType="1"/>
            </p:cNvSpPr>
            <p:nvPr/>
          </p:nvSpPr>
          <p:spPr bwMode="auto">
            <a:xfrm flipH="1">
              <a:off x="2537791" y="2900951"/>
              <a:ext cx="1742562" cy="682107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Line 65"/>
            <p:cNvSpPr>
              <a:spLocks noChangeShapeType="1"/>
            </p:cNvSpPr>
            <p:nvPr/>
          </p:nvSpPr>
          <p:spPr bwMode="auto">
            <a:xfrm flipH="1">
              <a:off x="2992329" y="2883953"/>
              <a:ext cx="1294044" cy="715624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Line 66"/>
            <p:cNvSpPr>
              <a:spLocks noChangeShapeType="1"/>
            </p:cNvSpPr>
            <p:nvPr/>
          </p:nvSpPr>
          <p:spPr bwMode="auto">
            <a:xfrm flipH="1">
              <a:off x="4237841" y="2877768"/>
              <a:ext cx="28959" cy="697732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67"/>
            <p:cNvSpPr>
              <a:spLocks/>
            </p:cNvSpPr>
            <p:nvPr/>
          </p:nvSpPr>
          <p:spPr bwMode="auto">
            <a:xfrm>
              <a:off x="2593859" y="3558868"/>
              <a:ext cx="217071" cy="71059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68"/>
            <p:cNvSpPr>
              <a:spLocks/>
            </p:cNvSpPr>
            <p:nvPr/>
          </p:nvSpPr>
          <p:spPr bwMode="auto">
            <a:xfrm flipH="1" flipV="1">
              <a:off x="2579971" y="3917184"/>
              <a:ext cx="217071" cy="70554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69"/>
            <p:cNvSpPr>
              <a:spLocks/>
            </p:cNvSpPr>
            <p:nvPr/>
          </p:nvSpPr>
          <p:spPr bwMode="auto">
            <a:xfrm>
              <a:off x="2999197" y="3490833"/>
              <a:ext cx="1141426" cy="162779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70"/>
            <p:cNvSpPr>
              <a:spLocks/>
            </p:cNvSpPr>
            <p:nvPr/>
          </p:nvSpPr>
          <p:spPr bwMode="auto">
            <a:xfrm flipH="1" flipV="1">
              <a:off x="3012571" y="3917688"/>
              <a:ext cx="1141426" cy="162275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Oval 72"/>
            <p:cNvSpPr>
              <a:spLocks noChangeArrowheads="1"/>
            </p:cNvSpPr>
            <p:nvPr/>
          </p:nvSpPr>
          <p:spPr bwMode="auto">
            <a:xfrm>
              <a:off x="4123647" y="3622064"/>
              <a:ext cx="305032" cy="306712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grpSp>
          <p:nvGrpSpPr>
            <p:cNvPr id="155" name="Group 78"/>
            <p:cNvGrpSpPr>
              <a:grpSpLocks/>
            </p:cNvGrpSpPr>
            <p:nvPr/>
          </p:nvGrpSpPr>
          <p:grpSpPr bwMode="auto">
            <a:xfrm>
              <a:off x="3415850" y="3810344"/>
              <a:ext cx="249478" cy="42836"/>
              <a:chOff x="703" y="1071"/>
              <a:chExt cx="347" cy="62"/>
            </a:xfrm>
          </p:grpSpPr>
          <p:sp>
            <p:nvSpPr>
              <p:cNvPr id="177" name="Oval 79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78" name="Oval 80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79" name="Oval 81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  <p:sp>
          <p:nvSpPr>
            <p:cNvPr id="156" name="Oval 56"/>
            <p:cNvSpPr>
              <a:spLocks noChangeArrowheads="1"/>
            </p:cNvSpPr>
            <p:nvPr/>
          </p:nvSpPr>
          <p:spPr bwMode="auto">
            <a:xfrm>
              <a:off x="2339057" y="5634580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157" name="Oval 59"/>
            <p:cNvSpPr>
              <a:spLocks noChangeArrowheads="1"/>
            </p:cNvSpPr>
            <p:nvPr/>
          </p:nvSpPr>
          <p:spPr bwMode="auto">
            <a:xfrm>
              <a:off x="2731020" y="5634580"/>
              <a:ext cx="305032" cy="307527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158" name="Line 61"/>
            <p:cNvSpPr>
              <a:spLocks noChangeShapeType="1"/>
            </p:cNvSpPr>
            <p:nvPr/>
          </p:nvSpPr>
          <p:spPr bwMode="auto">
            <a:xfrm flipH="1">
              <a:off x="2479484" y="5010285"/>
              <a:ext cx="26236" cy="599713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Line 62"/>
            <p:cNvSpPr>
              <a:spLocks noChangeShapeType="1"/>
            </p:cNvSpPr>
            <p:nvPr/>
          </p:nvSpPr>
          <p:spPr bwMode="auto">
            <a:xfrm>
              <a:off x="2505720" y="5010283"/>
              <a:ext cx="377559" cy="564438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Line 63"/>
            <p:cNvSpPr>
              <a:spLocks noChangeShapeType="1"/>
            </p:cNvSpPr>
            <p:nvPr/>
          </p:nvSpPr>
          <p:spPr bwMode="auto">
            <a:xfrm>
              <a:off x="2505720" y="5025968"/>
              <a:ext cx="1665584" cy="584534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Line 64"/>
            <p:cNvSpPr>
              <a:spLocks noChangeShapeType="1"/>
            </p:cNvSpPr>
            <p:nvPr/>
          </p:nvSpPr>
          <p:spPr bwMode="auto">
            <a:xfrm flipH="1">
              <a:off x="2537096" y="5025965"/>
              <a:ext cx="1729704" cy="570425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Line 65"/>
            <p:cNvSpPr>
              <a:spLocks noChangeShapeType="1"/>
            </p:cNvSpPr>
            <p:nvPr/>
          </p:nvSpPr>
          <p:spPr bwMode="auto">
            <a:xfrm flipH="1">
              <a:off x="2897681" y="5025966"/>
              <a:ext cx="1339465" cy="562866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Line 66"/>
            <p:cNvSpPr>
              <a:spLocks noChangeShapeType="1"/>
            </p:cNvSpPr>
            <p:nvPr/>
          </p:nvSpPr>
          <p:spPr bwMode="auto">
            <a:xfrm>
              <a:off x="4237147" y="5010283"/>
              <a:ext cx="0" cy="578549"/>
            </a:xfrm>
            <a:prstGeom prst="line">
              <a:avLst/>
            </a:prstGeom>
            <a:noFill/>
            <a:ln w="3175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eeform 67"/>
            <p:cNvSpPr>
              <a:spLocks/>
            </p:cNvSpPr>
            <p:nvPr/>
          </p:nvSpPr>
          <p:spPr bwMode="auto">
            <a:xfrm>
              <a:off x="2593164" y="5572201"/>
              <a:ext cx="217071" cy="71059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 68"/>
            <p:cNvSpPr>
              <a:spLocks/>
            </p:cNvSpPr>
            <p:nvPr/>
          </p:nvSpPr>
          <p:spPr bwMode="auto">
            <a:xfrm flipH="1" flipV="1">
              <a:off x="2579276" y="5930517"/>
              <a:ext cx="217071" cy="70554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 69"/>
            <p:cNvSpPr>
              <a:spLocks/>
            </p:cNvSpPr>
            <p:nvPr/>
          </p:nvSpPr>
          <p:spPr bwMode="auto">
            <a:xfrm>
              <a:off x="2998502" y="5504166"/>
              <a:ext cx="1141426" cy="162779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70"/>
            <p:cNvSpPr>
              <a:spLocks/>
            </p:cNvSpPr>
            <p:nvPr/>
          </p:nvSpPr>
          <p:spPr bwMode="auto">
            <a:xfrm flipH="1" flipV="1">
              <a:off x="3011876" y="5931021"/>
              <a:ext cx="1141426" cy="162275"/>
            </a:xfrm>
            <a:custGeom>
              <a:avLst/>
              <a:gdLst>
                <a:gd name="T0" fmla="*/ 0 w 480"/>
                <a:gd name="T1" fmla="*/ 2147483647 h 144"/>
                <a:gd name="T2" fmla="*/ 2147483647 w 480"/>
                <a:gd name="T3" fmla="*/ 0 h 144"/>
                <a:gd name="T4" fmla="*/ 2147483647 w 480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31750" cmpd="sng">
              <a:solidFill>
                <a:srgbClr val="FF9999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Oval 72"/>
            <p:cNvSpPr>
              <a:spLocks noChangeArrowheads="1"/>
            </p:cNvSpPr>
            <p:nvPr/>
          </p:nvSpPr>
          <p:spPr bwMode="auto">
            <a:xfrm>
              <a:off x="4122952" y="5635397"/>
              <a:ext cx="305032" cy="306712"/>
            </a:xfrm>
            <a:prstGeom prst="ellipse">
              <a:avLst/>
            </a:prstGeom>
            <a:solidFill>
              <a:srgbClr val="0099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grpSp>
          <p:nvGrpSpPr>
            <p:cNvPr id="169" name="Group 78"/>
            <p:cNvGrpSpPr>
              <a:grpSpLocks/>
            </p:cNvGrpSpPr>
            <p:nvPr/>
          </p:nvGrpSpPr>
          <p:grpSpPr bwMode="auto">
            <a:xfrm>
              <a:off x="3415155" y="5823677"/>
              <a:ext cx="249478" cy="42836"/>
              <a:chOff x="703" y="1071"/>
              <a:chExt cx="347" cy="62"/>
            </a:xfrm>
          </p:grpSpPr>
          <p:sp>
            <p:nvSpPr>
              <p:cNvPr id="174" name="Oval 79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75" name="Oval 80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76" name="Oval 81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  <p:grpSp>
          <p:nvGrpSpPr>
            <p:cNvPr id="170" name="Group 78"/>
            <p:cNvGrpSpPr>
              <a:grpSpLocks/>
            </p:cNvGrpSpPr>
            <p:nvPr/>
          </p:nvGrpSpPr>
          <p:grpSpPr bwMode="auto">
            <a:xfrm rot="16200000">
              <a:off x="3361233" y="4584187"/>
              <a:ext cx="249478" cy="42836"/>
              <a:chOff x="703" y="1071"/>
              <a:chExt cx="347" cy="62"/>
            </a:xfrm>
          </p:grpSpPr>
          <p:sp>
            <p:nvSpPr>
              <p:cNvPr id="171" name="Oval 79"/>
              <p:cNvSpPr>
                <a:spLocks noChangeArrowheads="1"/>
              </p:cNvSpPr>
              <p:nvPr/>
            </p:nvSpPr>
            <p:spPr bwMode="auto">
              <a:xfrm>
                <a:off x="703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72" name="Oval 80"/>
              <p:cNvSpPr>
                <a:spLocks noChangeArrowheads="1"/>
              </p:cNvSpPr>
              <p:nvPr/>
            </p:nvSpPr>
            <p:spPr bwMode="auto">
              <a:xfrm>
                <a:off x="839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sp>
            <p:nvSpPr>
              <p:cNvPr id="173" name="Oval 81"/>
              <p:cNvSpPr>
                <a:spLocks noChangeArrowheads="1"/>
              </p:cNvSpPr>
              <p:nvPr/>
            </p:nvSpPr>
            <p:spPr bwMode="auto">
              <a:xfrm>
                <a:off x="975" y="1071"/>
                <a:ext cx="75" cy="6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</p:grpSp>
      </p:grpSp>
      <p:sp>
        <p:nvSpPr>
          <p:cNvPr id="187" name="כותרת 2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92480" cy="1062955"/>
          </a:xfrm>
        </p:spPr>
        <p:txBody>
          <a:bodyPr/>
          <a:lstStyle/>
          <a:p>
            <a:pPr rtl="0">
              <a:defRPr/>
            </a:pPr>
            <a:r>
              <a:rPr lang="en-US" altLang="ja-JP" sz="3600" b="1" dirty="0" smtClean="0">
                <a:solidFill>
                  <a:srgbClr val="FFDA3F"/>
                </a:solidFill>
                <a:latin typeface="Comic Sans MS" pitchFamily="66" charset="0"/>
                <a:ea typeface="MS PGothic" pitchFamily="34" charset="-128"/>
              </a:rPr>
              <a:t>Criticality and other NN architectures</a:t>
            </a:r>
          </a:p>
        </p:txBody>
      </p:sp>
    </p:spTree>
    <p:extLst>
      <p:ext uri="{BB962C8B-B14F-4D97-AF65-F5344CB8AC3E}">
        <p14:creationId xmlns:p14="http://schemas.microsoft.com/office/powerpoint/2010/main" val="415404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0656" y="84160"/>
            <a:ext cx="8579296" cy="936104"/>
          </a:xfrm>
        </p:spPr>
        <p:txBody>
          <a:bodyPr>
            <a:noAutofit/>
          </a:bodyPr>
          <a:lstStyle/>
          <a:p>
            <a:pPr rtl="0">
              <a:defRPr/>
            </a:pPr>
            <a:r>
              <a:rPr lang="en-US" sz="3800" b="1" dirty="0">
                <a:effectLst/>
              </a:rPr>
              <a:t>Information Maximization and Susceptibility</a:t>
            </a:r>
            <a:endParaRPr lang="en-US" altLang="ja-JP" sz="3800" b="1" dirty="0">
              <a:effectLst/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 bwMode="auto">
          <a:xfrm>
            <a:off x="44926" y="1020264"/>
            <a:ext cx="9090756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The goal of the network is to optimize </a:t>
            </a:r>
            <a:r>
              <a:rPr lang="en-US" sz="2800" i="1" dirty="0">
                <a:solidFill>
                  <a:srgbClr val="FFFF00"/>
                </a:solidFill>
                <a:latin typeface="Calibri" panose="020F0502020204030204" pitchFamily="34" charset="0"/>
                <a:cs typeface="Arial" charset="0"/>
              </a:rPr>
              <a:t>sensory discrimination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This can be realized using the concept of “</a:t>
            </a:r>
            <a:r>
              <a:rPr lang="en-US" sz="2800" i="1" dirty="0">
                <a:solidFill>
                  <a:srgbClr val="FFFF00"/>
                </a:solidFill>
                <a:latin typeface="Calibri" panose="020F0502020204030204" pitchFamily="34" charset="0"/>
                <a:cs typeface="Arial" charset="0"/>
              </a:rPr>
              <a:t>Mutual Information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” from Shannon’s information theory.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Further analysis shows that maximizing the mutual information amounts to maximizing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susceptibility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.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</a:b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Arial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714677" y="5434754"/>
            <a:ext cx="7751253" cy="1174750"/>
            <a:chOff x="1147093" y="5373216"/>
            <a:chExt cx="7751253" cy="1174750"/>
          </a:xfrm>
        </p:grpSpPr>
        <p:grpSp>
          <p:nvGrpSpPr>
            <p:cNvPr id="29" name="Group 28"/>
            <p:cNvGrpSpPr/>
            <p:nvPr/>
          </p:nvGrpSpPr>
          <p:grpSpPr>
            <a:xfrm>
              <a:off x="2483768" y="5373216"/>
              <a:ext cx="4789487" cy="1174750"/>
              <a:chOff x="2239963" y="2214563"/>
              <a:chExt cx="4789487" cy="1174750"/>
            </a:xfrm>
          </p:grpSpPr>
          <p:sp>
            <p:nvSpPr>
              <p:cNvPr id="32" name="Oval 7"/>
              <p:cNvSpPr>
                <a:spLocks noChangeArrowheads="1"/>
              </p:cNvSpPr>
              <p:nvPr/>
            </p:nvSpPr>
            <p:spPr bwMode="auto">
              <a:xfrm>
                <a:off x="2239963" y="2224088"/>
                <a:ext cx="1382712" cy="989013"/>
              </a:xfrm>
              <a:prstGeom prst="ellipse">
                <a:avLst/>
              </a:prstGeom>
              <a:solidFill>
                <a:srgbClr val="FF99CC"/>
              </a:solidFill>
              <a:ln w="508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Oval 8"/>
              <p:cNvSpPr>
                <a:spLocks noChangeArrowheads="1"/>
              </p:cNvSpPr>
              <p:nvPr/>
            </p:nvSpPr>
            <p:spPr bwMode="auto">
              <a:xfrm>
                <a:off x="5229225" y="2224088"/>
                <a:ext cx="1800225" cy="1165225"/>
              </a:xfrm>
              <a:prstGeom prst="ellipse">
                <a:avLst/>
              </a:prstGeom>
              <a:solidFill>
                <a:srgbClr val="FF99CC"/>
              </a:solidFill>
              <a:ln w="508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3009900" y="2214563"/>
                <a:ext cx="2841625" cy="363538"/>
              </a:xfrm>
              <a:custGeom>
                <a:avLst/>
                <a:gdLst>
                  <a:gd name="T0" fmla="*/ 0 w 1776"/>
                  <a:gd name="T1" fmla="*/ 137 h 296"/>
                  <a:gd name="T2" fmla="*/ 885 w 1776"/>
                  <a:gd name="T3" fmla="*/ 4 h 296"/>
                  <a:gd name="T4" fmla="*/ 1818 w 1776"/>
                  <a:gd name="T5" fmla="*/ 115 h 296"/>
                  <a:gd name="T6" fmla="*/ 0 60000 65536"/>
                  <a:gd name="T7" fmla="*/ 0 60000 65536"/>
                  <a:gd name="T8" fmla="*/ 0 60000 65536"/>
                  <a:gd name="T9" fmla="*/ 0 w 1776"/>
                  <a:gd name="T10" fmla="*/ 0 h 296"/>
                  <a:gd name="T11" fmla="*/ 1776 w 1776"/>
                  <a:gd name="T12" fmla="*/ 296 h 2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76" h="296">
                    <a:moveTo>
                      <a:pt x="0" y="296"/>
                    </a:moveTo>
                    <a:cubicBezTo>
                      <a:pt x="284" y="156"/>
                      <a:pt x="568" y="16"/>
                      <a:pt x="864" y="8"/>
                    </a:cubicBezTo>
                    <a:cubicBezTo>
                      <a:pt x="1160" y="0"/>
                      <a:pt x="1624" y="208"/>
                      <a:pt x="1776" y="248"/>
                    </a:cubicBezTo>
                  </a:path>
                </a:pathLst>
              </a:custGeom>
              <a:noFill/>
              <a:ln w="57150" cmpd="sng">
                <a:solidFill>
                  <a:srgbClr val="FFFFFF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Oval 17"/>
              <p:cNvSpPr>
                <a:spLocks noChangeArrowheads="1"/>
              </p:cNvSpPr>
              <p:nvPr/>
            </p:nvSpPr>
            <p:spPr bwMode="auto">
              <a:xfrm>
                <a:off x="2598738" y="2651125"/>
                <a:ext cx="503237" cy="431800"/>
              </a:xfrm>
              <a:prstGeom prst="ellipse">
                <a:avLst/>
              </a:prstGeom>
              <a:solidFill>
                <a:srgbClr val="00CCFF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Oval 18"/>
              <p:cNvSpPr>
                <a:spLocks noChangeArrowheads="1"/>
              </p:cNvSpPr>
              <p:nvPr/>
            </p:nvSpPr>
            <p:spPr bwMode="auto">
              <a:xfrm>
                <a:off x="5695950" y="2492375"/>
                <a:ext cx="1152525" cy="720725"/>
              </a:xfrm>
              <a:prstGeom prst="ellipse">
                <a:avLst/>
              </a:prstGeom>
              <a:solidFill>
                <a:srgbClr val="00CCFF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e-I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Text Box 10"/>
              <p:cNvSpPr txBox="1">
                <a:spLocks noChangeArrowheads="1"/>
              </p:cNvSpPr>
              <p:nvPr/>
            </p:nvSpPr>
            <p:spPr bwMode="auto">
              <a:xfrm>
                <a:off x="5983288" y="2563813"/>
                <a:ext cx="5746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99"/>
                    </a:solidFill>
                    <a:effectLst/>
                    <a:uLnTx/>
                    <a:uFillTx/>
                    <a:latin typeface="Comic Sans MS" pitchFamily="66" charset="0"/>
                  </a:rPr>
                  <a:t>s</a:t>
                </a: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Comic Sans MS" pitchFamily="66" charset="0"/>
                </a:endParaRPr>
              </a:p>
            </p:txBody>
          </p:sp>
          <p:sp>
            <p:nvSpPr>
              <p:cNvPr id="38" name="Text Box 11"/>
              <p:cNvSpPr txBox="1">
                <a:spLocks noChangeArrowheads="1"/>
              </p:cNvSpPr>
              <p:nvPr/>
            </p:nvSpPr>
            <p:spPr bwMode="auto">
              <a:xfrm>
                <a:off x="2743200" y="2606675"/>
                <a:ext cx="280987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99"/>
                    </a:solidFill>
                    <a:effectLst/>
                    <a:uLnTx/>
                    <a:uFillTx/>
                    <a:latin typeface="Comic Sans MS" pitchFamily="66" charset="0"/>
                  </a:rPr>
                  <a:t>x</a:t>
                </a: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99"/>
                  </a:solidFill>
                  <a:effectLst/>
                  <a:uLnTx/>
                  <a:uFillTx/>
                  <a:latin typeface="Comic Sans MS" pitchFamily="66" charset="0"/>
                </a:endParaRPr>
              </a:p>
            </p:txBody>
          </p:sp>
        </p:grpSp>
        <p:sp>
          <p:nvSpPr>
            <p:cNvPr id="30" name="Text Box 14"/>
            <p:cNvSpPr txBox="1">
              <a:spLocks noChangeArrowheads="1"/>
            </p:cNvSpPr>
            <p:nvPr/>
          </p:nvSpPr>
          <p:spPr bwMode="auto">
            <a:xfrm>
              <a:off x="1147093" y="5585147"/>
              <a:ext cx="1336675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FFCC"/>
                  </a:solidFill>
                  <a:effectLst/>
                  <a:uLnTx/>
                  <a:uFillTx/>
                  <a:latin typeface="Comic Sans MS" pitchFamily="66" charset="0"/>
                </a:rPr>
                <a:t>INPUT</a:t>
              </a:r>
            </a:p>
          </p:txBody>
        </p:sp>
        <p:sp>
          <p:nvSpPr>
            <p:cNvPr id="31" name="Text Box 15"/>
            <p:cNvSpPr txBox="1">
              <a:spLocks noChangeArrowheads="1"/>
            </p:cNvSpPr>
            <p:nvPr/>
          </p:nvSpPr>
          <p:spPr bwMode="auto">
            <a:xfrm>
              <a:off x="6958421" y="5591702"/>
              <a:ext cx="1939925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FFCC"/>
                  </a:solidFill>
                  <a:effectLst/>
                  <a:uLnTx/>
                  <a:uFillTx/>
                  <a:latin typeface="Comic Sans MS" pitchFamily="66" charset="0"/>
                </a:rPr>
                <a:t>OUTPUT</a:t>
              </a:r>
            </a:p>
          </p:txBody>
        </p:sp>
      </p:grpSp>
      <p:graphicFrame>
        <p:nvGraphicFramePr>
          <p:cNvPr id="15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405124"/>
              </p:ext>
            </p:extLst>
          </p:nvPr>
        </p:nvGraphicFramePr>
        <p:xfrm>
          <a:off x="543696" y="4163461"/>
          <a:ext cx="6119813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Equation" r:id="rId7" imgW="3098520" imgH="393480" progId="Equation.3">
                  <p:embed/>
                </p:oleObj>
              </mc:Choice>
              <mc:Fallback>
                <p:oleObj name="Equation" r:id="rId7" imgW="3098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96" y="4163461"/>
                        <a:ext cx="6119813" cy="7778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490483"/>
              </p:ext>
            </p:extLst>
          </p:nvPr>
        </p:nvGraphicFramePr>
        <p:xfrm>
          <a:off x="7400604" y="4149080"/>
          <a:ext cx="1501941" cy="1117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Equation" r:id="rId9" imgW="596880" imgH="444240" progId="Equation.3">
                  <p:embed/>
                </p:oleObj>
              </mc:Choice>
              <mc:Fallback>
                <p:oleObj name="Equation" r:id="rId9" imgW="5968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0604" y="4149080"/>
                        <a:ext cx="1501941" cy="111747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7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0656" y="84160"/>
            <a:ext cx="8579296" cy="936104"/>
          </a:xfrm>
        </p:spPr>
        <p:txBody>
          <a:bodyPr>
            <a:noAutofit/>
          </a:bodyPr>
          <a:lstStyle/>
          <a:p>
            <a:pPr rtl="0">
              <a:defRPr/>
            </a:pPr>
            <a:r>
              <a:rPr lang="en-US" sz="3800" b="1" dirty="0">
                <a:effectLst/>
              </a:rPr>
              <a:t>Information Maximization and Susceptibility</a:t>
            </a:r>
            <a:endParaRPr lang="en-US" altLang="ja-JP" sz="3800" b="1" dirty="0">
              <a:effectLst/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 bwMode="auto">
          <a:xfrm>
            <a:off x="44926" y="1020264"/>
            <a:ext cx="9090756" cy="471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buFont typeface="Wingdings" pitchFamily="2" charset="2"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The goal of the network is to optimize </a:t>
            </a:r>
            <a:r>
              <a:rPr lang="en-US" sz="2800" i="1" dirty="0">
                <a:solidFill>
                  <a:srgbClr val="FFFF00"/>
                </a:solidFill>
                <a:latin typeface="Calibri" panose="020F0502020204030204" pitchFamily="34" charset="0"/>
                <a:cs typeface="Arial" charset="0"/>
              </a:rPr>
              <a:t>sensory discrimination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buFont typeface="Wingdings" pitchFamily="2" charset="2"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This can be realized using the concept of “</a:t>
            </a:r>
            <a:r>
              <a:rPr lang="en-US" sz="2800" i="1" dirty="0" smtClean="0">
                <a:solidFill>
                  <a:srgbClr val="FFFF00"/>
                </a:solidFill>
                <a:latin typeface="Calibri" panose="020F0502020204030204" pitchFamily="34" charset="0"/>
                <a:cs typeface="Arial" charset="0"/>
              </a:rPr>
              <a:t>Mutual Information”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from Shannon’s information theory.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buFont typeface="Wingdings" pitchFamily="2" charset="2"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Further analysis shows that maximizing the mutual information amounts to maximizing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susceptibility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.</a:t>
            </a:r>
          </a:p>
          <a:p>
            <a:pPr algn="l" rtl="0">
              <a:buClr>
                <a:srgbClr val="86D1EC"/>
              </a:buClr>
              <a:defRPr/>
            </a:pPr>
            <a:r>
              <a:rPr lang="en-US" sz="2800" dirty="0">
                <a:solidFill>
                  <a:srgbClr val="FFFFFF"/>
                </a:solidFill>
                <a:latin typeface="Calibri" panose="020F0502020204030204" pitchFamily="34" charset="0"/>
                <a:cs typeface="Arial" charset="0"/>
              </a:rPr>
              <a:t>Optimization is performed using gradient-based learning rules for the synaptic weights (without recurrent connections, this gives </a:t>
            </a:r>
            <a:r>
              <a:rPr lang="en-US" sz="2800" dirty="0" err="1">
                <a:solidFill>
                  <a:srgbClr val="FFFFFF"/>
                </a:solidFill>
                <a:latin typeface="Calibri" panose="020F0502020204030204" pitchFamily="34" charset="0"/>
                <a:cs typeface="Arial" charset="0"/>
              </a:rPr>
              <a:t>infomax</a:t>
            </a:r>
            <a:r>
              <a:rPr lang="en-US" sz="2800" dirty="0">
                <a:solidFill>
                  <a:srgbClr val="FFFFFF"/>
                </a:solidFill>
                <a:latin typeface="Calibri" panose="020F0502020204030204" pitchFamily="34" charset="0"/>
                <a:cs typeface="Arial" charset="0"/>
              </a:rPr>
              <a:t> ICA</a:t>
            </a:r>
            <a:r>
              <a:rPr lang="en-US" sz="2800" dirty="0" smtClean="0">
                <a:solidFill>
                  <a:srgbClr val="FFFFFF"/>
                </a:solidFill>
                <a:latin typeface="Calibri" panose="020F0502020204030204" pitchFamily="34" charset="0"/>
                <a:cs typeface="Arial" charset="0"/>
              </a:rPr>
              <a:t>).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</a:b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55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2"/>
          <p:cNvSpPr txBox="1">
            <a:spLocks noChangeArrowheads="1"/>
          </p:cNvSpPr>
          <p:nvPr/>
        </p:nvSpPr>
        <p:spPr bwMode="auto">
          <a:xfrm>
            <a:off x="239713" y="768350"/>
            <a:ext cx="32829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3200">
                <a:solidFill>
                  <a:srgbClr val="00FFCC"/>
                </a:solidFill>
                <a:latin typeface="Comic Sans MS" pitchFamily="66" charset="0"/>
              </a:rPr>
              <a:t>Feedforward Connections:</a:t>
            </a:r>
          </a:p>
        </p:txBody>
      </p:sp>
      <p:sp>
        <p:nvSpPr>
          <p:cNvPr id="5130" name="Text Box 3"/>
          <p:cNvSpPr txBox="1">
            <a:spLocks noChangeArrowheads="1"/>
          </p:cNvSpPr>
          <p:nvPr/>
        </p:nvSpPr>
        <p:spPr bwMode="auto">
          <a:xfrm>
            <a:off x="312738" y="1992313"/>
            <a:ext cx="33639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3200">
                <a:solidFill>
                  <a:srgbClr val="00FFCC"/>
                </a:solidFill>
                <a:latin typeface="Comic Sans MS" pitchFamily="66" charset="0"/>
              </a:rPr>
              <a:t>Recurrent Connections:</a:t>
            </a:r>
          </a:p>
        </p:txBody>
      </p:sp>
      <p:grpSp>
        <p:nvGrpSpPr>
          <p:cNvPr id="5131" name="Group 5"/>
          <p:cNvGrpSpPr>
            <a:grpSpLocks/>
          </p:cNvGrpSpPr>
          <p:nvPr/>
        </p:nvGrpSpPr>
        <p:grpSpPr bwMode="auto">
          <a:xfrm>
            <a:off x="3913188" y="984250"/>
            <a:ext cx="4535487" cy="863600"/>
            <a:chOff x="2482" y="1599"/>
            <a:chExt cx="3063" cy="661"/>
          </a:xfrm>
          <a:solidFill>
            <a:schemeClr val="bg1"/>
          </a:solidFill>
        </p:grpSpPr>
        <p:sp>
          <p:nvSpPr>
            <p:cNvPr id="5137" name="Rectangle 6"/>
            <p:cNvSpPr>
              <a:spLocks noChangeArrowheads="1"/>
            </p:cNvSpPr>
            <p:nvPr/>
          </p:nvSpPr>
          <p:spPr bwMode="auto">
            <a:xfrm>
              <a:off x="2482" y="1599"/>
              <a:ext cx="3063" cy="661"/>
            </a:xfrm>
            <a:prstGeom prst="rect">
              <a:avLst/>
            </a:prstGeom>
            <a:grpFill/>
            <a:ln w="762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graphicFrame>
          <p:nvGraphicFramePr>
            <p:cNvPr id="5128" name="Object 7"/>
            <p:cNvGraphicFramePr>
              <a:graphicFrameLocks noChangeAspect="1"/>
            </p:cNvGraphicFramePr>
            <p:nvPr>
              <p:extLst/>
            </p:nvPr>
          </p:nvGraphicFramePr>
          <p:xfrm>
            <a:off x="2538" y="1665"/>
            <a:ext cx="2717" cy="5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6" name="Equation" r:id="rId4" imgW="2044440" imgH="393480" progId="Equation.DSMT4">
                    <p:embed/>
                  </p:oleObj>
                </mc:Choice>
                <mc:Fallback>
                  <p:oleObj name="Equation" r:id="rId4" imgW="2044440" imgH="393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38" y="1665"/>
                          <a:ext cx="2717" cy="5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132" name="Group 8"/>
          <p:cNvGrpSpPr>
            <a:grpSpLocks/>
          </p:cNvGrpSpPr>
          <p:nvPr/>
        </p:nvGrpSpPr>
        <p:grpSpPr bwMode="auto">
          <a:xfrm>
            <a:off x="3913188" y="2063750"/>
            <a:ext cx="4608512" cy="863600"/>
            <a:chOff x="2532" y="3335"/>
            <a:chExt cx="3058" cy="649"/>
          </a:xfrm>
          <a:solidFill>
            <a:schemeClr val="bg1"/>
          </a:solidFill>
        </p:grpSpPr>
        <p:sp>
          <p:nvSpPr>
            <p:cNvPr id="5136" name="Rectangle 9"/>
            <p:cNvSpPr>
              <a:spLocks noChangeArrowheads="1"/>
            </p:cNvSpPr>
            <p:nvPr/>
          </p:nvSpPr>
          <p:spPr bwMode="auto">
            <a:xfrm>
              <a:off x="2532" y="3335"/>
              <a:ext cx="3058" cy="649"/>
            </a:xfrm>
            <a:prstGeom prst="rect">
              <a:avLst/>
            </a:prstGeom>
            <a:grpFill/>
            <a:ln w="762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graphicFrame>
          <p:nvGraphicFramePr>
            <p:cNvPr id="5127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2587" y="3362"/>
            <a:ext cx="2929" cy="5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7" name="Equation" r:id="rId6" imgW="2184120" imgH="393480" progId="">
                    <p:embed/>
                  </p:oleObj>
                </mc:Choice>
                <mc:Fallback>
                  <p:oleObj name="Equation" r:id="rId6" imgW="2184120" imgH="3934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87" y="3362"/>
                          <a:ext cx="2929" cy="5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70027" name="Rectangle 11"/>
          <p:cNvSpPr>
            <a:spLocks noGrp="1" noChangeArrowheads="1"/>
          </p:cNvSpPr>
          <p:nvPr>
            <p:ph type="title"/>
          </p:nvPr>
        </p:nvSpPr>
        <p:spPr>
          <a:xfrm>
            <a:off x="2662238" y="231775"/>
            <a:ext cx="3552825" cy="533400"/>
          </a:xfrm>
        </p:spPr>
        <p:txBody>
          <a:bodyPr>
            <a:normAutofit fontScale="90000"/>
          </a:bodyPr>
          <a:lstStyle/>
          <a:p>
            <a:pPr algn="l" rtl="0" eaLnBrk="1" hangingPunct="1">
              <a:defRPr/>
            </a:pPr>
            <a:r>
              <a:rPr lang="en-US" sz="3600">
                <a:solidFill>
                  <a:srgbClr val="FFCC00"/>
                </a:solidFill>
                <a:latin typeface="Comic Sans MS" pitchFamily="66" charset="0"/>
              </a:rPr>
              <a:t>Learning Rules</a:t>
            </a:r>
          </a:p>
        </p:txBody>
      </p:sp>
      <p:sp>
        <p:nvSpPr>
          <p:cNvPr id="5134" name="Text Box 12"/>
          <p:cNvSpPr txBox="1">
            <a:spLocks noChangeArrowheads="1"/>
          </p:cNvSpPr>
          <p:nvPr/>
        </p:nvSpPr>
        <p:spPr bwMode="auto">
          <a:xfrm>
            <a:off x="323850" y="6453188"/>
            <a:ext cx="3887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>
                <a:solidFill>
                  <a:schemeClr val="bg1"/>
                </a:solidFill>
              </a:rPr>
              <a:t>Shriki, Sompolinsky and Lee, 2001</a:t>
            </a:r>
          </a:p>
        </p:txBody>
      </p:sp>
      <p:graphicFrame>
        <p:nvGraphicFramePr>
          <p:cNvPr id="512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738725"/>
              </p:ext>
            </p:extLst>
          </p:nvPr>
        </p:nvGraphicFramePr>
        <p:xfrm>
          <a:off x="468313" y="4868863"/>
          <a:ext cx="2293937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8" name="Equation" r:id="rId8" imgW="1054080" imgH="266400" progId="Equation.3">
                  <p:embed/>
                </p:oleObj>
              </mc:Choice>
              <mc:Fallback>
                <p:oleObj name="Equation" r:id="rId8" imgW="10540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4868863"/>
                        <a:ext cx="2293937" cy="5794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471989"/>
              </p:ext>
            </p:extLst>
          </p:nvPr>
        </p:nvGraphicFramePr>
        <p:xfrm>
          <a:off x="468313" y="5589588"/>
          <a:ext cx="2005012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9" name="Equation" r:id="rId10" imgW="990360" imgH="444240" progId="Equation.3">
                  <p:embed/>
                </p:oleObj>
              </mc:Choice>
              <mc:Fallback>
                <p:oleObj name="Equation" r:id="rId10" imgW="9903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5589588"/>
                        <a:ext cx="2005012" cy="9001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079327"/>
              </p:ext>
            </p:extLst>
          </p:nvPr>
        </p:nvGraphicFramePr>
        <p:xfrm>
          <a:off x="468313" y="3357563"/>
          <a:ext cx="14097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0" name="Equation" r:id="rId12" imgW="647640" imgH="241200" progId="Equation.3">
                  <p:embed/>
                </p:oleObj>
              </mc:Choice>
              <mc:Fallback>
                <p:oleObj name="Equation" r:id="rId12" imgW="647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3357563"/>
                        <a:ext cx="1409700" cy="5238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5" name="Text Box 25"/>
          <p:cNvSpPr txBox="1">
            <a:spLocks noChangeArrowheads="1"/>
          </p:cNvSpPr>
          <p:nvPr/>
        </p:nvSpPr>
        <p:spPr bwMode="auto">
          <a:xfrm>
            <a:off x="1979613" y="3500438"/>
            <a:ext cx="914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60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graphicFrame>
        <p:nvGraphicFramePr>
          <p:cNvPr id="5125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819220"/>
              </p:ext>
            </p:extLst>
          </p:nvPr>
        </p:nvGraphicFramePr>
        <p:xfrm>
          <a:off x="2411413" y="3141663"/>
          <a:ext cx="3240087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1" name="Equation" r:id="rId14" imgW="1739880" imgH="482400" progId="Equation.3">
                  <p:embed/>
                </p:oleObj>
              </mc:Choice>
              <mc:Fallback>
                <p:oleObj name="Equation" r:id="rId14" imgW="17398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141663"/>
                        <a:ext cx="3240087" cy="8985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538083"/>
              </p:ext>
            </p:extLst>
          </p:nvPr>
        </p:nvGraphicFramePr>
        <p:xfrm>
          <a:off x="468313" y="4149725"/>
          <a:ext cx="3455987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2" name="Equation" r:id="rId16" imgW="1523880" imgH="266400" progId="Equation.3">
                  <p:embed/>
                </p:oleObj>
              </mc:Choice>
              <mc:Fallback>
                <p:oleObj name="Equation" r:id="rId16" imgW="15238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4149725"/>
                        <a:ext cx="3455987" cy="6032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76056" y="5085184"/>
            <a:ext cx="3744416" cy="1446550"/>
          </a:xfrm>
          <a:prstGeom prst="rect">
            <a:avLst/>
          </a:prstGeom>
          <a:solidFill>
            <a:schemeClr val="accent1">
              <a:alpha val="94000"/>
            </a:schemeClr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en-US" sz="2200" dirty="0" smtClean="0"/>
              <a:t>For N=M and no recurrent interactions the network performs ICA (Independent Component Analysis).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5106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332656"/>
            <a:ext cx="9036496" cy="1079500"/>
          </a:xfrm>
        </p:spPr>
        <p:txBody>
          <a:bodyPr>
            <a:normAutofit/>
          </a:bodyPr>
          <a:lstStyle/>
          <a:p>
            <a:pPr rtl="0" eaLnBrk="1" hangingPunct="1">
              <a:defRPr/>
            </a:pPr>
            <a:r>
              <a:rPr lang="en-US" sz="3800" b="1" dirty="0">
                <a:effectLst/>
              </a:rPr>
              <a:t>Information Maximization and </a:t>
            </a:r>
            <a:r>
              <a:rPr lang="en-US" sz="3800" b="1" dirty="0" smtClean="0">
                <a:effectLst/>
              </a:rPr>
              <a:t>Criticality</a:t>
            </a:r>
            <a:endParaRPr lang="en-US" altLang="ja-JP" sz="3800" b="1" dirty="0">
              <a:effectLst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1520" y="1556792"/>
            <a:ext cx="872331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3"/>
              </a:buBlip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Physical 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systems at a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US" sz="2800" dirty="0" smtClean="0">
                <a:solidFill>
                  <a:schemeClr val="bg1"/>
                </a:solidFill>
                <a:latin typeface="+mj-lt"/>
              </a:rPr>
            </a:b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critical point 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have </a:t>
            </a:r>
            <a:r>
              <a:rPr lang="en-US" sz="2800" i="1" dirty="0">
                <a:solidFill>
                  <a:srgbClr val="FFFF00"/>
                </a:solidFill>
                <a:latin typeface="+mj-lt"/>
              </a:rPr>
              <a:t>maximal</a:t>
            </a:r>
            <a:br>
              <a:rPr lang="en-US" sz="2800" i="1" dirty="0">
                <a:solidFill>
                  <a:srgbClr val="FFFF00"/>
                </a:solidFill>
                <a:latin typeface="+mj-lt"/>
              </a:rPr>
            </a:br>
            <a:r>
              <a:rPr lang="en-US" sz="2800" i="1" dirty="0">
                <a:solidFill>
                  <a:srgbClr val="FFFF00"/>
                </a:solidFill>
                <a:latin typeface="+mj-lt"/>
              </a:rPr>
              <a:t>susceptibility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, namely</a:t>
            </a:r>
            <a:br>
              <a:rPr lang="en-US" sz="2800" dirty="0" smtClean="0">
                <a:solidFill>
                  <a:schemeClr val="bg1"/>
                </a:solidFill>
                <a:latin typeface="+mj-lt"/>
              </a:rPr>
            </a:b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maximal sensitivity to</a:t>
            </a:r>
            <a:br>
              <a:rPr lang="en-US" sz="2800" dirty="0" smtClean="0">
                <a:solidFill>
                  <a:schemeClr val="bg1"/>
                </a:solidFill>
                <a:latin typeface="+mj-lt"/>
              </a:rPr>
            </a:b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external 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inputs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.</a:t>
            </a:r>
            <a:br>
              <a:rPr lang="en-US" sz="2800" dirty="0" smtClean="0">
                <a:solidFill>
                  <a:schemeClr val="bg1"/>
                </a:solidFill>
                <a:latin typeface="+mj-lt"/>
              </a:rPr>
            </a:br>
            <a:endParaRPr lang="en-US" sz="2800" dirty="0">
              <a:solidFill>
                <a:schemeClr val="bg1"/>
              </a:solidFill>
              <a:latin typeface="+mj-lt"/>
            </a:endParaRPr>
          </a:p>
          <a:p>
            <a:pPr marL="342900" indent="-342900" algn="l" rtl="0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Here, the network optimizes susceptibility and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as a result tends 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to operate near a critical point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  <a:p>
            <a:pPr marL="342900" indent="-342900" algn="l" rtl="0">
              <a:spcBef>
                <a:spcPct val="20000"/>
              </a:spcBef>
              <a:buClr>
                <a:schemeClr val="hlink"/>
              </a:buClr>
              <a:buSzPct val="90000"/>
              <a:buFontTx/>
              <a:buBlip>
                <a:blip r:embed="rId3"/>
              </a:buBlip>
            </a:pPr>
            <a:endParaRPr lang="en-US" sz="2800" dirty="0">
              <a:latin typeface="Comic Sans MS" pitchFamily="66" charset="0"/>
            </a:endParaRPr>
          </a:p>
        </p:txBody>
      </p:sp>
      <p:pic>
        <p:nvPicPr>
          <p:cNvPr id="18434" name="Picture 2" descr="http://www.intechopen.com/source/html/21507/media/image10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00808"/>
            <a:ext cx="3178696" cy="225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0"/>
          <p:cNvSpPr/>
          <p:nvPr/>
        </p:nvSpPr>
        <p:spPr>
          <a:xfrm>
            <a:off x="539552" y="6381328"/>
            <a:ext cx="4896544" cy="307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BCBCBC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b" compatLnSpc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Shriki and Yellin, 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</a:rPr>
              <a:t>PLoS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 Computational Biology, 2016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77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2" name="Rectangle 40"/>
          <p:cNvSpPr>
            <a:spLocks noGrp="1" noChangeArrowheads="1"/>
          </p:cNvSpPr>
          <p:nvPr>
            <p:ph type="title"/>
          </p:nvPr>
        </p:nvSpPr>
        <p:spPr>
          <a:xfrm>
            <a:off x="323850" y="188640"/>
            <a:ext cx="8640763" cy="1079773"/>
          </a:xfrm>
        </p:spPr>
        <p:txBody>
          <a:bodyPr>
            <a:normAutofit/>
          </a:bodyPr>
          <a:lstStyle/>
          <a:p>
            <a:pPr rtl="0" eaLnBrk="1" hangingPunct="1">
              <a:defRPr/>
            </a:pPr>
            <a:r>
              <a:rPr lang="en-US" sz="3800" b="1" dirty="0">
                <a:effectLst/>
              </a:rPr>
              <a:t>A Simple Model of a Visual Hypercolumn</a:t>
            </a:r>
          </a:p>
        </p:txBody>
      </p:sp>
      <p:sp>
        <p:nvSpPr>
          <p:cNvPr id="6152" name="Text Box 42"/>
          <p:cNvSpPr txBox="1">
            <a:spLocks noChangeArrowheads="1"/>
          </p:cNvSpPr>
          <p:nvPr/>
        </p:nvSpPr>
        <p:spPr bwMode="auto">
          <a:xfrm>
            <a:off x="5795963" y="2060575"/>
            <a:ext cx="25384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4000">
                <a:solidFill>
                  <a:srgbClr val="00FFCC"/>
                </a:solidFill>
                <a:latin typeface="Comic Sans MS" pitchFamily="66" charset="0"/>
              </a:rPr>
              <a:t>“Retina”/ ”LGN”</a:t>
            </a:r>
          </a:p>
        </p:txBody>
      </p:sp>
      <p:sp>
        <p:nvSpPr>
          <p:cNvPr id="6153" name="Text Box 43"/>
          <p:cNvSpPr txBox="1">
            <a:spLocks noChangeArrowheads="1"/>
          </p:cNvSpPr>
          <p:nvPr/>
        </p:nvSpPr>
        <p:spPr bwMode="auto">
          <a:xfrm>
            <a:off x="6300788" y="4365625"/>
            <a:ext cx="2520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4000">
                <a:solidFill>
                  <a:srgbClr val="00FFCC"/>
                </a:solidFill>
                <a:latin typeface="Comic Sans MS" pitchFamily="66" charset="0"/>
              </a:rPr>
              <a:t>“Cortex”</a:t>
            </a:r>
          </a:p>
        </p:txBody>
      </p:sp>
      <p:grpSp>
        <p:nvGrpSpPr>
          <p:cNvPr id="6154" name="Group 2"/>
          <p:cNvGrpSpPr>
            <a:grpSpLocks/>
          </p:cNvGrpSpPr>
          <p:nvPr/>
        </p:nvGrpSpPr>
        <p:grpSpPr bwMode="auto">
          <a:xfrm>
            <a:off x="323850" y="2205038"/>
            <a:ext cx="5545138" cy="3240087"/>
            <a:chOff x="204" y="1389"/>
            <a:chExt cx="3493" cy="2041"/>
          </a:xfrm>
        </p:grpSpPr>
        <p:grpSp>
          <p:nvGrpSpPr>
            <p:cNvPr id="6155" name="Group 5"/>
            <p:cNvGrpSpPr>
              <a:grpSpLocks/>
            </p:cNvGrpSpPr>
            <p:nvPr/>
          </p:nvGrpSpPr>
          <p:grpSpPr bwMode="auto">
            <a:xfrm>
              <a:off x="1006" y="1389"/>
              <a:ext cx="573" cy="623"/>
              <a:chOff x="21312" y="7920"/>
              <a:chExt cx="480" cy="512"/>
            </a:xfrm>
          </p:grpSpPr>
          <p:sp>
            <p:nvSpPr>
              <p:cNvPr id="6177" name="Oval 6"/>
              <p:cNvSpPr>
                <a:spLocks noChangeArrowheads="1"/>
              </p:cNvSpPr>
              <p:nvPr/>
            </p:nvSpPr>
            <p:spPr bwMode="auto">
              <a:xfrm>
                <a:off x="21312" y="7976"/>
                <a:ext cx="480" cy="45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graphicFrame>
            <p:nvGraphicFramePr>
              <p:cNvPr id="6150" name="Object 7"/>
              <p:cNvGraphicFramePr>
                <a:graphicFrameLocks noChangeAspect="1"/>
              </p:cNvGraphicFramePr>
              <p:nvPr/>
            </p:nvGraphicFramePr>
            <p:xfrm>
              <a:off x="21368" y="7920"/>
              <a:ext cx="348" cy="47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916" name="Equation" r:id="rId4" imgW="253800" imgH="355320" progId="">
                      <p:embed/>
                    </p:oleObj>
                  </mc:Choice>
                  <mc:Fallback>
                    <p:oleObj name="Equation" r:id="rId4" imgW="253800" imgH="355320" progId="">
                      <p:embed/>
                      <p:pic>
                        <p:nvPicPr>
                          <p:cNvPr id="0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368" y="7920"/>
                            <a:ext cx="348" cy="47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6156" name="Group 36"/>
            <p:cNvGrpSpPr>
              <a:grpSpLocks/>
            </p:cNvGrpSpPr>
            <p:nvPr/>
          </p:nvGrpSpPr>
          <p:grpSpPr bwMode="auto">
            <a:xfrm>
              <a:off x="1693" y="2556"/>
              <a:ext cx="629" cy="745"/>
              <a:chOff x="4755" y="1454"/>
              <a:chExt cx="346" cy="438"/>
            </a:xfrm>
          </p:grpSpPr>
          <p:sp>
            <p:nvSpPr>
              <p:cNvPr id="6176" name="Oval 9"/>
              <p:cNvSpPr>
                <a:spLocks noChangeArrowheads="1"/>
              </p:cNvSpPr>
              <p:nvPr/>
            </p:nvSpPr>
            <p:spPr bwMode="auto">
              <a:xfrm>
                <a:off x="4755" y="1532"/>
                <a:ext cx="346" cy="360"/>
              </a:xfrm>
              <a:prstGeom prst="ellipse">
                <a:avLst/>
              </a:prstGeom>
              <a:solidFill>
                <a:srgbClr val="0099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graphicFrame>
            <p:nvGraphicFramePr>
              <p:cNvPr id="6149" name="Object 6"/>
              <p:cNvGraphicFramePr>
                <a:graphicFrameLocks noChangeAspect="1"/>
              </p:cNvGraphicFramePr>
              <p:nvPr/>
            </p:nvGraphicFramePr>
            <p:xfrm>
              <a:off x="4806" y="1454"/>
              <a:ext cx="283" cy="4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917" name="Equation" r:id="rId6" imgW="152280" imgH="215640" progId="">
                      <p:embed/>
                    </p:oleObj>
                  </mc:Choice>
                  <mc:Fallback>
                    <p:oleObj name="Equation" r:id="rId6" imgW="152280" imgH="215640" progId="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6" y="1454"/>
                            <a:ext cx="283" cy="42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157" name="Line 11"/>
            <p:cNvSpPr>
              <a:spLocks noChangeShapeType="1"/>
            </p:cNvSpPr>
            <p:nvPr/>
          </p:nvSpPr>
          <p:spPr bwMode="auto">
            <a:xfrm flipH="1">
              <a:off x="529" y="1994"/>
              <a:ext cx="562" cy="569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2"/>
            <p:cNvSpPr>
              <a:spLocks noChangeShapeType="1"/>
            </p:cNvSpPr>
            <p:nvPr/>
          </p:nvSpPr>
          <p:spPr bwMode="auto">
            <a:xfrm>
              <a:off x="1299" y="2042"/>
              <a:ext cx="451" cy="629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Freeform 13"/>
            <p:cNvSpPr>
              <a:spLocks/>
            </p:cNvSpPr>
            <p:nvPr/>
          </p:nvSpPr>
          <p:spPr bwMode="auto">
            <a:xfrm>
              <a:off x="810" y="2658"/>
              <a:ext cx="916" cy="115"/>
            </a:xfrm>
            <a:custGeom>
              <a:avLst/>
              <a:gdLst>
                <a:gd name="T0" fmla="*/ 0 w 480"/>
                <a:gd name="T1" fmla="*/ 73 h 144"/>
                <a:gd name="T2" fmla="*/ 1668 w 480"/>
                <a:gd name="T3" fmla="*/ 0 h 144"/>
                <a:gd name="T4" fmla="*/ 3336 w 480"/>
                <a:gd name="T5" fmla="*/ 73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 cmpd="sng">
              <a:solidFill>
                <a:srgbClr val="CC00FF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Freeform 14"/>
            <p:cNvSpPr>
              <a:spLocks/>
            </p:cNvSpPr>
            <p:nvPr/>
          </p:nvSpPr>
          <p:spPr bwMode="auto">
            <a:xfrm flipH="1" flipV="1">
              <a:off x="753" y="3255"/>
              <a:ext cx="973" cy="117"/>
            </a:xfrm>
            <a:custGeom>
              <a:avLst/>
              <a:gdLst>
                <a:gd name="T0" fmla="*/ 0 w 480"/>
                <a:gd name="T1" fmla="*/ 77 h 144"/>
                <a:gd name="T2" fmla="*/ 2001 w 480"/>
                <a:gd name="T3" fmla="*/ 0 h 144"/>
                <a:gd name="T4" fmla="*/ 3997 w 480"/>
                <a:gd name="T5" fmla="*/ 7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 cmpd="sng">
              <a:solidFill>
                <a:srgbClr val="CC00FF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61" name="Group 38"/>
            <p:cNvGrpSpPr>
              <a:grpSpLocks/>
            </p:cNvGrpSpPr>
            <p:nvPr/>
          </p:nvGrpSpPr>
          <p:grpSpPr bwMode="auto">
            <a:xfrm>
              <a:off x="204" y="2556"/>
              <a:ext cx="629" cy="711"/>
              <a:chOff x="3936" y="1454"/>
              <a:chExt cx="346" cy="418"/>
            </a:xfrm>
          </p:grpSpPr>
          <p:sp>
            <p:nvSpPr>
              <p:cNvPr id="6175" name="Oval 16"/>
              <p:cNvSpPr>
                <a:spLocks noChangeArrowheads="1"/>
              </p:cNvSpPr>
              <p:nvPr/>
            </p:nvSpPr>
            <p:spPr bwMode="auto">
              <a:xfrm>
                <a:off x="3936" y="1512"/>
                <a:ext cx="346" cy="360"/>
              </a:xfrm>
              <a:prstGeom prst="ellipse">
                <a:avLst/>
              </a:prstGeom>
              <a:solidFill>
                <a:srgbClr val="0099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graphicFrame>
            <p:nvGraphicFramePr>
              <p:cNvPr id="6148" name="Object 5"/>
              <p:cNvGraphicFramePr>
                <a:graphicFrameLocks noChangeAspect="1"/>
              </p:cNvGraphicFramePr>
              <p:nvPr/>
            </p:nvGraphicFramePr>
            <p:xfrm>
              <a:off x="3994" y="1454"/>
              <a:ext cx="235" cy="3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918" name="Equation" r:id="rId8" imgW="228600" imgH="355320" progId="">
                      <p:embed/>
                    </p:oleObj>
                  </mc:Choice>
                  <mc:Fallback>
                    <p:oleObj name="Equation" r:id="rId8" imgW="228600" imgH="355320" progId="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94" y="1454"/>
                            <a:ext cx="235" cy="39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6162" name="Group 18"/>
            <p:cNvGrpSpPr>
              <a:grpSpLocks/>
            </p:cNvGrpSpPr>
            <p:nvPr/>
          </p:nvGrpSpPr>
          <p:grpSpPr bwMode="auto">
            <a:xfrm>
              <a:off x="2322" y="1423"/>
              <a:ext cx="573" cy="578"/>
              <a:chOff x="22416" y="7948"/>
              <a:chExt cx="480" cy="476"/>
            </a:xfrm>
          </p:grpSpPr>
          <p:sp>
            <p:nvSpPr>
              <p:cNvPr id="6174" name="Oval 19"/>
              <p:cNvSpPr>
                <a:spLocks noChangeArrowheads="1"/>
              </p:cNvSpPr>
              <p:nvPr/>
            </p:nvSpPr>
            <p:spPr bwMode="auto">
              <a:xfrm>
                <a:off x="22416" y="7968"/>
                <a:ext cx="480" cy="45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graphicFrame>
            <p:nvGraphicFramePr>
              <p:cNvPr id="6147" name="Object 4"/>
              <p:cNvGraphicFramePr>
                <a:graphicFrameLocks noChangeAspect="1"/>
              </p:cNvGraphicFramePr>
              <p:nvPr/>
            </p:nvGraphicFramePr>
            <p:xfrm>
              <a:off x="22484" y="7948"/>
              <a:ext cx="352" cy="4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919" name="Equation" r:id="rId10" imgW="279360" imgH="355320" progId="">
                      <p:embed/>
                    </p:oleObj>
                  </mc:Choice>
                  <mc:Fallback>
                    <p:oleObj name="Equation" r:id="rId10" imgW="279360" imgH="355320" progId="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484" y="7948"/>
                            <a:ext cx="352" cy="4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6163" name="Group 37"/>
            <p:cNvGrpSpPr>
              <a:grpSpLocks/>
            </p:cNvGrpSpPr>
            <p:nvPr/>
          </p:nvGrpSpPr>
          <p:grpSpPr bwMode="auto">
            <a:xfrm>
              <a:off x="3068" y="2605"/>
              <a:ext cx="629" cy="696"/>
              <a:chOff x="5511" y="1483"/>
              <a:chExt cx="346" cy="409"/>
            </a:xfrm>
          </p:grpSpPr>
          <p:sp>
            <p:nvSpPr>
              <p:cNvPr id="6173" name="Oval 22"/>
              <p:cNvSpPr>
                <a:spLocks noChangeArrowheads="1"/>
              </p:cNvSpPr>
              <p:nvPr/>
            </p:nvSpPr>
            <p:spPr bwMode="auto">
              <a:xfrm>
                <a:off x="5511" y="1532"/>
                <a:ext cx="346" cy="360"/>
              </a:xfrm>
              <a:prstGeom prst="ellipse">
                <a:avLst/>
              </a:prstGeom>
              <a:solidFill>
                <a:srgbClr val="0099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he-IL"/>
              </a:p>
            </p:txBody>
          </p:sp>
          <p:graphicFrame>
            <p:nvGraphicFramePr>
              <p:cNvPr id="6146" name="Object 3"/>
              <p:cNvGraphicFramePr>
                <a:graphicFrameLocks noChangeAspect="1"/>
              </p:cNvGraphicFramePr>
              <p:nvPr/>
            </p:nvGraphicFramePr>
            <p:xfrm>
              <a:off x="5525" y="1483"/>
              <a:ext cx="316" cy="39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920" name="Equation" r:id="rId12" imgW="317160" imgH="368280" progId="">
                      <p:embed/>
                    </p:oleObj>
                  </mc:Choice>
                  <mc:Fallback>
                    <p:oleObj name="Equation" r:id="rId12" imgW="317160" imgH="368280" progId="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25" y="1483"/>
                            <a:ext cx="316" cy="39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164" name="Freeform 24"/>
            <p:cNvSpPr>
              <a:spLocks/>
            </p:cNvSpPr>
            <p:nvPr/>
          </p:nvSpPr>
          <p:spPr bwMode="auto">
            <a:xfrm>
              <a:off x="2266" y="2614"/>
              <a:ext cx="916" cy="117"/>
            </a:xfrm>
            <a:custGeom>
              <a:avLst/>
              <a:gdLst>
                <a:gd name="T0" fmla="*/ 0 w 480"/>
                <a:gd name="T1" fmla="*/ 77 h 144"/>
                <a:gd name="T2" fmla="*/ 1668 w 480"/>
                <a:gd name="T3" fmla="*/ 0 h 144"/>
                <a:gd name="T4" fmla="*/ 3336 w 480"/>
                <a:gd name="T5" fmla="*/ 7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 cmpd="sng">
              <a:solidFill>
                <a:srgbClr val="CC00FF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Freeform 25"/>
            <p:cNvSpPr>
              <a:spLocks/>
            </p:cNvSpPr>
            <p:nvPr/>
          </p:nvSpPr>
          <p:spPr bwMode="auto">
            <a:xfrm flipH="1" flipV="1">
              <a:off x="2208" y="3313"/>
              <a:ext cx="974" cy="117"/>
            </a:xfrm>
            <a:custGeom>
              <a:avLst/>
              <a:gdLst>
                <a:gd name="T0" fmla="*/ 0 w 480"/>
                <a:gd name="T1" fmla="*/ 77 h 144"/>
                <a:gd name="T2" fmla="*/ 2005 w 480"/>
                <a:gd name="T3" fmla="*/ 0 h 144"/>
                <a:gd name="T4" fmla="*/ 4010 w 480"/>
                <a:gd name="T5" fmla="*/ 77 h 144"/>
                <a:gd name="T6" fmla="*/ 0 60000 65536"/>
                <a:gd name="T7" fmla="*/ 0 60000 65536"/>
                <a:gd name="T8" fmla="*/ 0 60000 65536"/>
                <a:gd name="T9" fmla="*/ 0 w 480"/>
                <a:gd name="T10" fmla="*/ 0 h 144"/>
                <a:gd name="T11" fmla="*/ 480 w 48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44">
                  <a:moveTo>
                    <a:pt x="0" y="144"/>
                  </a:moveTo>
                  <a:cubicBezTo>
                    <a:pt x="80" y="72"/>
                    <a:pt x="160" y="0"/>
                    <a:pt x="240" y="0"/>
                  </a:cubicBezTo>
                  <a:cubicBezTo>
                    <a:pt x="320" y="0"/>
                    <a:pt x="440" y="120"/>
                    <a:pt x="480" y="144"/>
                  </a:cubicBezTo>
                </a:path>
              </a:pathLst>
            </a:custGeom>
            <a:noFill/>
            <a:ln w="57150" cmpd="sng">
              <a:solidFill>
                <a:srgbClr val="CC00FF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6"/>
            <p:cNvSpPr>
              <a:spLocks noChangeShapeType="1"/>
            </p:cNvSpPr>
            <p:nvPr/>
          </p:nvSpPr>
          <p:spPr bwMode="auto">
            <a:xfrm>
              <a:off x="2815" y="1966"/>
              <a:ext cx="467" cy="636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27"/>
            <p:cNvSpPr>
              <a:spLocks noChangeShapeType="1"/>
            </p:cNvSpPr>
            <p:nvPr/>
          </p:nvSpPr>
          <p:spPr bwMode="auto">
            <a:xfrm flipH="1">
              <a:off x="2128" y="2022"/>
              <a:ext cx="480" cy="602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28"/>
            <p:cNvSpPr>
              <a:spLocks noChangeShapeType="1"/>
            </p:cNvSpPr>
            <p:nvPr/>
          </p:nvSpPr>
          <p:spPr bwMode="auto">
            <a:xfrm flipH="1">
              <a:off x="699" y="1972"/>
              <a:ext cx="1689" cy="630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29"/>
            <p:cNvSpPr>
              <a:spLocks noChangeShapeType="1"/>
            </p:cNvSpPr>
            <p:nvPr/>
          </p:nvSpPr>
          <p:spPr bwMode="auto">
            <a:xfrm>
              <a:off x="1497" y="2008"/>
              <a:ext cx="1622" cy="558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70" name="Group 45"/>
            <p:cNvGrpSpPr>
              <a:grpSpLocks/>
            </p:cNvGrpSpPr>
            <p:nvPr/>
          </p:nvGrpSpPr>
          <p:grpSpPr bwMode="auto">
            <a:xfrm>
              <a:off x="2562" y="3022"/>
              <a:ext cx="375" cy="4"/>
              <a:chOff x="2925" y="2886"/>
              <a:chExt cx="375" cy="4"/>
            </a:xfrm>
          </p:grpSpPr>
          <p:sp>
            <p:nvSpPr>
              <p:cNvPr id="6171" name="Line 30"/>
              <p:cNvSpPr>
                <a:spLocks noChangeShapeType="1"/>
              </p:cNvSpPr>
              <p:nvPr/>
            </p:nvSpPr>
            <p:spPr bwMode="auto">
              <a:xfrm>
                <a:off x="2925" y="2890"/>
                <a:ext cx="17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2" name="Line 44"/>
              <p:cNvSpPr>
                <a:spLocks noChangeShapeType="1"/>
              </p:cNvSpPr>
              <p:nvPr/>
            </p:nvSpPr>
            <p:spPr bwMode="auto">
              <a:xfrm>
                <a:off x="3125" y="2886"/>
                <a:ext cx="175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4" name="Group 11"/>
          <p:cNvGrpSpPr>
            <a:grpSpLocks/>
          </p:cNvGrpSpPr>
          <p:nvPr/>
        </p:nvGrpSpPr>
        <p:grpSpPr bwMode="auto">
          <a:xfrm>
            <a:off x="2627313" y="1556792"/>
            <a:ext cx="936625" cy="936625"/>
            <a:chOff x="1655" y="1071"/>
            <a:chExt cx="590" cy="59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35" name="Rectangle 10"/>
            <p:cNvSpPr>
              <a:spLocks noChangeArrowheads="1"/>
            </p:cNvSpPr>
            <p:nvPr/>
          </p:nvSpPr>
          <p:spPr bwMode="auto">
            <a:xfrm>
              <a:off x="1655" y="1071"/>
              <a:ext cx="590" cy="59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he-IL" altLang="he-IL"/>
            </a:p>
          </p:txBody>
        </p:sp>
        <p:sp>
          <p:nvSpPr>
            <p:cNvPr id="36" name="Line 9"/>
            <p:cNvSpPr>
              <a:spLocks noChangeShapeType="1"/>
            </p:cNvSpPr>
            <p:nvPr/>
          </p:nvSpPr>
          <p:spPr bwMode="auto">
            <a:xfrm rot="20754609" flipV="1">
              <a:off x="1837" y="1224"/>
              <a:ext cx="227" cy="318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38" name="Text Box 30"/>
          <p:cNvSpPr/>
          <p:nvPr/>
        </p:nvSpPr>
        <p:spPr>
          <a:xfrm>
            <a:off x="539552" y="6381328"/>
            <a:ext cx="4896544" cy="307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BCBCBC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b" compatLnSpc="0">
            <a:spAutoFit/>
          </a:bodyPr>
          <a:lstStyle/>
          <a:p>
            <a:pPr algn="l"/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Shriki and Yellin, </a:t>
            </a:r>
            <a:r>
              <a:rPr lang="en-US" sz="1400" dirty="0" err="1" smtClean="0">
                <a:solidFill>
                  <a:srgbClr val="000000"/>
                </a:solidFill>
                <a:latin typeface="Tahoma" pitchFamily="34" charset="0"/>
              </a:rPr>
              <a:t>PLoS</a:t>
            </a:r>
            <a:r>
              <a:rPr lang="en-US" sz="1400" dirty="0" smtClean="0">
                <a:solidFill>
                  <a:srgbClr val="000000"/>
                </a:solidFill>
                <a:latin typeface="Tahoma" pitchFamily="34" charset="0"/>
              </a:rPr>
              <a:t> Computational Biology, 2016</a:t>
            </a:r>
            <a:endParaRPr lang="en-US" sz="14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>
              <a:defRPr/>
            </a:pPr>
            <a:r>
              <a:rPr lang="en-US" sz="3700">
                <a:solidFill>
                  <a:srgbClr val="FFCC00"/>
                </a:solidFill>
                <a:latin typeface="Comic Sans MS" pitchFamily="66" charset="0"/>
              </a:rPr>
              <a:t>Input Distribution and Feedforward Connections</a:t>
            </a:r>
          </a:p>
        </p:txBody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800" dirty="0">
                <a:latin typeface="Comic Sans MS" pitchFamily="66" charset="0"/>
              </a:rPr>
              <a:t>The inputs are characterized by their </a:t>
            </a:r>
            <a:r>
              <a:rPr lang="en-US" sz="2800" dirty="0">
                <a:solidFill>
                  <a:srgbClr val="FFCC66"/>
                </a:solidFill>
                <a:latin typeface="Comic Sans MS" pitchFamily="66" charset="0"/>
              </a:rPr>
              <a:t>orientation</a:t>
            </a:r>
            <a:r>
              <a:rPr lang="en-US" sz="2800" dirty="0">
                <a:latin typeface="Comic Sans MS" pitchFamily="66" charset="0"/>
              </a:rPr>
              <a:t> and </a:t>
            </a:r>
            <a:r>
              <a:rPr lang="en-US" sz="2800" dirty="0">
                <a:solidFill>
                  <a:srgbClr val="FFCC66"/>
                </a:solidFill>
                <a:latin typeface="Comic Sans MS" pitchFamily="66" charset="0"/>
              </a:rPr>
              <a:t>contrast</a:t>
            </a:r>
            <a:r>
              <a:rPr lang="en-US" sz="2800" dirty="0">
                <a:latin typeface="Comic Sans MS" pitchFamily="66" charset="0"/>
              </a:rPr>
              <a:t>.</a:t>
            </a:r>
          </a:p>
          <a:p>
            <a:pPr algn="l" rtl="0" eaLnBrk="1" hangingPunct="1">
              <a:defRPr/>
            </a:pPr>
            <a:r>
              <a:rPr lang="en-US" sz="2800" dirty="0">
                <a:latin typeface="Comic Sans MS" pitchFamily="66" charset="0"/>
              </a:rPr>
              <a:t>The orientations are </a:t>
            </a:r>
            <a:r>
              <a:rPr lang="en-US" sz="2800" dirty="0">
                <a:solidFill>
                  <a:srgbClr val="FFCC66"/>
                </a:solidFill>
                <a:latin typeface="Comic Sans MS" pitchFamily="66" charset="0"/>
              </a:rPr>
              <a:t>uniformly distributed</a:t>
            </a:r>
            <a:r>
              <a:rPr lang="en-US" sz="2800" dirty="0">
                <a:latin typeface="Comic Sans MS" pitchFamily="66" charset="0"/>
              </a:rPr>
              <a:t>.</a:t>
            </a:r>
          </a:p>
          <a:p>
            <a:pPr algn="l" rtl="0" eaLnBrk="1" hangingPunct="1">
              <a:defRPr/>
            </a:pPr>
            <a:r>
              <a:rPr lang="en-US" sz="2800" dirty="0">
                <a:latin typeface="Comic Sans MS" pitchFamily="66" charset="0"/>
              </a:rPr>
              <a:t>The contrast distribution is </a:t>
            </a:r>
            <a:r>
              <a:rPr lang="en-US" sz="2800" dirty="0">
                <a:solidFill>
                  <a:srgbClr val="FFCC66"/>
                </a:solidFill>
                <a:latin typeface="Comic Sans MS" pitchFamily="66" charset="0"/>
              </a:rPr>
              <a:t>Gaussian</a:t>
            </a:r>
            <a:r>
              <a:rPr lang="en-US" sz="2800" dirty="0">
                <a:latin typeface="Comic Sans MS" pitchFamily="66" charset="0"/>
              </a:rPr>
              <a:t> (we denote the mean contrast by </a:t>
            </a:r>
            <a:r>
              <a:rPr lang="en-US" sz="2800" dirty="0">
                <a:solidFill>
                  <a:srgbClr val="FFFF00"/>
                </a:solidFill>
                <a:latin typeface="Comic Sans MS" pitchFamily="66" charset="0"/>
              </a:rPr>
              <a:t>r</a:t>
            </a:r>
            <a:r>
              <a:rPr lang="en-US" sz="2800" dirty="0">
                <a:latin typeface="Comic Sans MS" pitchFamily="66" charset="0"/>
              </a:rPr>
              <a:t>).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43475" y="4067175"/>
            <a:ext cx="3062288" cy="2651125"/>
            <a:chOff x="3114" y="2562"/>
            <a:chExt cx="1929" cy="1670"/>
          </a:xfrm>
        </p:grpSpPr>
        <p:pic>
          <p:nvPicPr>
            <p:cNvPr id="25608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14" y="2562"/>
              <a:ext cx="1924" cy="1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9" name="Rectangle 6"/>
            <p:cNvSpPr>
              <a:spLocks noChangeArrowheads="1"/>
            </p:cNvSpPr>
            <p:nvPr/>
          </p:nvSpPr>
          <p:spPr bwMode="auto">
            <a:xfrm>
              <a:off x="3116" y="4037"/>
              <a:ext cx="1921" cy="18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he-IL"/>
            </a:p>
          </p:txBody>
        </p:sp>
        <p:sp>
          <p:nvSpPr>
            <p:cNvPr id="25610" name="Text Box 7"/>
            <p:cNvSpPr txBox="1">
              <a:spLocks noChangeArrowheads="1"/>
            </p:cNvSpPr>
            <p:nvPr/>
          </p:nvSpPr>
          <p:spPr bwMode="auto">
            <a:xfrm>
              <a:off x="3124" y="3944"/>
              <a:ext cx="19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  <a:latin typeface="Comic Sans MS" pitchFamily="66" charset="0"/>
                </a:rPr>
                <a:t>Contrast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952500" y="4076700"/>
            <a:ext cx="3065463" cy="2636838"/>
            <a:chOff x="600" y="2568"/>
            <a:chExt cx="1931" cy="1661"/>
          </a:xfrm>
        </p:grpSpPr>
        <p:pic>
          <p:nvPicPr>
            <p:cNvPr id="25606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0" y="2568"/>
              <a:ext cx="1846" cy="1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7" name="Text Box 10"/>
            <p:cNvSpPr txBox="1">
              <a:spLocks noChangeArrowheads="1"/>
            </p:cNvSpPr>
            <p:nvPr/>
          </p:nvSpPr>
          <p:spPr bwMode="auto">
            <a:xfrm>
              <a:off x="612" y="3748"/>
              <a:ext cx="19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  <a:latin typeface="Comic Sans MS" pitchFamily="66" charset="0"/>
                </a:rPr>
                <a:t>Orientation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7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1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>
              <a:defRPr/>
            </a:pPr>
            <a:r>
              <a:rPr lang="en-US" sz="3700" dirty="0">
                <a:solidFill>
                  <a:srgbClr val="FFCC00"/>
                </a:solidFill>
                <a:latin typeface="Comic Sans MS" pitchFamily="66" charset="0"/>
              </a:rPr>
              <a:t>Input Distribution and Feedforward Connections</a:t>
            </a: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>
                <a:effectLst/>
                <a:latin typeface="Comic Sans MS" pitchFamily="66" charset="0"/>
              </a:rPr>
              <a:t>The inputs are characterized by their </a:t>
            </a:r>
            <a:r>
              <a:rPr lang="en-US" sz="2800" dirty="0">
                <a:solidFill>
                  <a:srgbClr val="FFCC66"/>
                </a:solidFill>
                <a:effectLst/>
                <a:latin typeface="Comic Sans MS" pitchFamily="66" charset="0"/>
              </a:rPr>
              <a:t>orientation</a:t>
            </a:r>
            <a:r>
              <a:rPr lang="en-US" sz="2800" dirty="0">
                <a:effectLst/>
                <a:latin typeface="Comic Sans MS" pitchFamily="66" charset="0"/>
              </a:rPr>
              <a:t> and </a:t>
            </a:r>
            <a:r>
              <a:rPr lang="en-US" sz="2800" dirty="0">
                <a:solidFill>
                  <a:srgbClr val="FFCC66"/>
                </a:solidFill>
                <a:effectLst/>
                <a:latin typeface="Comic Sans MS" pitchFamily="66" charset="0"/>
              </a:rPr>
              <a:t>contrast</a:t>
            </a:r>
            <a:r>
              <a:rPr lang="en-US" sz="2800" dirty="0">
                <a:effectLst/>
                <a:latin typeface="Comic Sans MS" pitchFamily="66" charset="0"/>
              </a:rPr>
              <a:t>.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>
                <a:effectLst/>
                <a:latin typeface="Comic Sans MS" pitchFamily="66" charset="0"/>
              </a:rPr>
              <a:t>The orientations are </a:t>
            </a:r>
            <a:r>
              <a:rPr lang="en-US" sz="2800" dirty="0">
                <a:solidFill>
                  <a:srgbClr val="FFCC66"/>
                </a:solidFill>
                <a:effectLst/>
                <a:latin typeface="Comic Sans MS" pitchFamily="66" charset="0"/>
              </a:rPr>
              <a:t>uniformly distributed</a:t>
            </a:r>
            <a:r>
              <a:rPr lang="en-US" sz="2800" dirty="0">
                <a:effectLst/>
                <a:latin typeface="Comic Sans MS" pitchFamily="66" charset="0"/>
              </a:rPr>
              <a:t>.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>
                <a:effectLst/>
                <a:latin typeface="Comic Sans MS" pitchFamily="66" charset="0"/>
              </a:rPr>
              <a:t>The contrast distribution is </a:t>
            </a:r>
            <a:r>
              <a:rPr lang="en-US" sz="2800" dirty="0">
                <a:solidFill>
                  <a:srgbClr val="FFCC66"/>
                </a:solidFill>
                <a:effectLst/>
                <a:latin typeface="Comic Sans MS" pitchFamily="66" charset="0"/>
              </a:rPr>
              <a:t>Gaussian</a:t>
            </a:r>
            <a:r>
              <a:rPr lang="en-US" sz="2800" dirty="0">
                <a:effectLst/>
                <a:latin typeface="Comic Sans MS" pitchFamily="66" charset="0"/>
              </a:rPr>
              <a:t> (we denote the mean contrast by </a:t>
            </a:r>
            <a:r>
              <a:rPr lang="en-US" sz="2800" dirty="0">
                <a:solidFill>
                  <a:srgbClr val="FFFF00"/>
                </a:solidFill>
                <a:effectLst/>
                <a:latin typeface="Comic Sans MS" pitchFamily="66" charset="0"/>
              </a:rPr>
              <a:t>r</a:t>
            </a:r>
            <a:r>
              <a:rPr lang="en-US" sz="2800" dirty="0">
                <a:effectLst/>
                <a:latin typeface="Comic Sans MS" pitchFamily="66" charset="0"/>
              </a:rPr>
              <a:t>).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>
                <a:effectLst/>
                <a:latin typeface="Comic Sans MS" pitchFamily="66" charset="0"/>
              </a:rPr>
              <a:t>The </a:t>
            </a:r>
            <a:r>
              <a:rPr lang="en-US" sz="2800" dirty="0" err="1">
                <a:effectLst/>
                <a:latin typeface="Comic Sans MS" pitchFamily="66" charset="0"/>
              </a:rPr>
              <a:t>feedforward</a:t>
            </a:r>
            <a:r>
              <a:rPr lang="en-US" sz="2800" dirty="0">
                <a:effectLst/>
                <a:latin typeface="Comic Sans MS" pitchFamily="66" charset="0"/>
              </a:rPr>
              <a:t> connections are set such that the input to each neuron has a </a:t>
            </a:r>
            <a:r>
              <a:rPr lang="en-US" sz="2800" dirty="0">
                <a:solidFill>
                  <a:srgbClr val="FFCC66"/>
                </a:solidFill>
                <a:effectLst/>
                <a:latin typeface="Comic Sans MS" pitchFamily="66" charset="0"/>
              </a:rPr>
              <a:t>cosine tuning curve</a:t>
            </a:r>
            <a:r>
              <a:rPr lang="en-US" sz="2800" dirty="0">
                <a:effectLst/>
                <a:latin typeface="Comic Sans MS" pitchFamily="66" charset="0"/>
              </a:rPr>
              <a:t> around a certain </a:t>
            </a:r>
            <a:r>
              <a:rPr lang="en-US" sz="2800" dirty="0">
                <a:solidFill>
                  <a:srgbClr val="FFCC66"/>
                </a:solidFill>
                <a:effectLst/>
                <a:latin typeface="Comic Sans MS" pitchFamily="66" charset="0"/>
              </a:rPr>
              <a:t>preferred orientation (PO)</a:t>
            </a:r>
            <a:r>
              <a:rPr lang="en-US" sz="2800" dirty="0">
                <a:effectLst/>
                <a:latin typeface="Comic Sans MS" pitchFamily="66" charset="0"/>
              </a:rPr>
              <a:t>.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>
                <a:effectLst/>
                <a:latin typeface="Comic Sans MS" pitchFamily="66" charset="0"/>
              </a:rPr>
              <a:t>The </a:t>
            </a:r>
            <a:r>
              <a:rPr lang="en-US" sz="2800" dirty="0" err="1">
                <a:effectLst/>
                <a:latin typeface="Comic Sans MS" pitchFamily="66" charset="0"/>
              </a:rPr>
              <a:t>feedforward</a:t>
            </a:r>
            <a:r>
              <a:rPr lang="en-US" sz="2800" dirty="0">
                <a:effectLst/>
                <a:latin typeface="Comic Sans MS" pitchFamily="66" charset="0"/>
              </a:rPr>
              <a:t> connections are </a:t>
            </a:r>
            <a:r>
              <a:rPr lang="en-US" sz="2800" dirty="0">
                <a:solidFill>
                  <a:srgbClr val="FFCC66"/>
                </a:solidFill>
                <a:effectLst/>
                <a:latin typeface="Comic Sans MS" pitchFamily="66" charset="0"/>
              </a:rPr>
              <a:t>fixed</a:t>
            </a:r>
            <a:r>
              <a:rPr lang="en-US" sz="2800" dirty="0">
                <a:effectLst/>
                <a:latin typeface="Comic Sans MS" pitchFamily="66" charset="0"/>
              </a:rPr>
              <a:t> throughout the learning stage.</a:t>
            </a:r>
          </a:p>
        </p:txBody>
      </p:sp>
    </p:spTree>
    <p:extLst>
      <p:ext uri="{BB962C8B-B14F-4D97-AF65-F5344CB8AC3E}">
        <p14:creationId xmlns:p14="http://schemas.microsoft.com/office/powerpoint/2010/main" val="239316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5" grpId="0" build="p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9A33D61C-9687-4A46-A858-7B9D91607BE4}" vid="{80674C24-76A4-448B-B1CD-1E3AB21DB41F}"/>
    </a:ext>
  </a:extLst>
</a:theme>
</file>

<file path=ppt/theme/theme2.xml><?xml version="1.0" encoding="utf-8"?>
<a:theme xmlns:a="http://schemas.openxmlformats.org/drawingml/2006/main" name="ערכת נושא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14558</TotalTime>
  <Words>658</Words>
  <Application>Microsoft Office PowerPoint</Application>
  <PresentationFormat>On-screen Show (4:3)</PresentationFormat>
  <Paragraphs>113</Paragraphs>
  <Slides>21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ＭＳ Ｐゴシック</vt:lpstr>
      <vt:lpstr>ＭＳ Ｐゴシック</vt:lpstr>
      <vt:lpstr>Arial</vt:lpstr>
      <vt:lpstr>Calibri</vt:lpstr>
      <vt:lpstr>Comic Sans MS</vt:lpstr>
      <vt:lpstr>Tahoma</vt:lpstr>
      <vt:lpstr>Times New Roman</vt:lpstr>
      <vt:lpstr>Wingdings</vt:lpstr>
      <vt:lpstr>Theme1</vt:lpstr>
      <vt:lpstr>Equation</vt:lpstr>
      <vt:lpstr>Optimal Information Maximization and Criticality in Adaptive Recurrent Networks</vt:lpstr>
      <vt:lpstr>Information Maximization in Recurrent Networks</vt:lpstr>
      <vt:lpstr>Information Maximization and Susceptibility</vt:lpstr>
      <vt:lpstr>Information Maximization and Susceptibility</vt:lpstr>
      <vt:lpstr>Learning Rules</vt:lpstr>
      <vt:lpstr>Information Maximization and Criticality</vt:lpstr>
      <vt:lpstr>A Simple Model of a Visual Hypercolumn</vt:lpstr>
      <vt:lpstr>Input Distribution and Feedforward Connections</vt:lpstr>
      <vt:lpstr>Input Distribution and Feedforward Connections</vt:lpstr>
      <vt:lpstr>Input Distribution and Feedforward Connections</vt:lpstr>
      <vt:lpstr>Training with low contrast leads to criticality</vt:lpstr>
      <vt:lpstr>Training with intermediate contrast (r=0.9)</vt:lpstr>
      <vt:lpstr>High plasticity can drive the system into hallucinations</vt:lpstr>
      <vt:lpstr>Training the Network with Natural Images</vt:lpstr>
      <vt:lpstr>Network Architecture</vt:lpstr>
      <vt:lpstr>Feedforward Filters</vt:lpstr>
      <vt:lpstr>Results for natural images resemble those for weak inputs</vt:lpstr>
      <vt:lpstr>Applications</vt:lpstr>
      <vt:lpstr>Discussion</vt:lpstr>
      <vt:lpstr>Criticality and other NN architectures</vt:lpstr>
      <vt:lpstr>Criticality and other NN architectures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ללא כותרת שקופית</dc:title>
  <dc:creator>ygal</dc:creator>
  <cp:lastModifiedBy>Oren Shriki</cp:lastModifiedBy>
  <cp:revision>821</cp:revision>
  <dcterms:created xsi:type="dcterms:W3CDTF">2000-11-18T08:51:24Z</dcterms:created>
  <dcterms:modified xsi:type="dcterms:W3CDTF">2016-11-21T12:14:54Z</dcterms:modified>
</cp:coreProperties>
</file>