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6"/>
  </p:notesMasterIdLst>
  <p:sldIdLst>
    <p:sldId id="256" r:id="rId2"/>
    <p:sldId id="319" r:id="rId3"/>
    <p:sldId id="320" r:id="rId4"/>
    <p:sldId id="356" r:id="rId5"/>
    <p:sldId id="303" r:id="rId6"/>
    <p:sldId id="301" r:id="rId7"/>
    <p:sldId id="302" r:id="rId8"/>
    <p:sldId id="304" r:id="rId9"/>
    <p:sldId id="305" r:id="rId10"/>
    <p:sldId id="306" r:id="rId11"/>
    <p:sldId id="354" r:id="rId12"/>
    <p:sldId id="316" r:id="rId13"/>
    <p:sldId id="317" r:id="rId14"/>
    <p:sldId id="321" r:id="rId15"/>
    <p:sldId id="322" r:id="rId16"/>
    <p:sldId id="327" r:id="rId17"/>
    <p:sldId id="335" r:id="rId18"/>
    <p:sldId id="328" r:id="rId19"/>
    <p:sldId id="336" r:id="rId20"/>
    <p:sldId id="329" r:id="rId21"/>
    <p:sldId id="333" r:id="rId22"/>
    <p:sldId id="330" r:id="rId23"/>
    <p:sldId id="337" r:id="rId24"/>
    <p:sldId id="323" r:id="rId25"/>
    <p:sldId id="324" r:id="rId26"/>
    <p:sldId id="307" r:id="rId27"/>
    <p:sldId id="346" r:id="rId28"/>
    <p:sldId id="345" r:id="rId29"/>
    <p:sldId id="343" r:id="rId30"/>
    <p:sldId id="358" r:id="rId31"/>
    <p:sldId id="311" r:id="rId32"/>
    <p:sldId id="348" r:id="rId33"/>
    <p:sldId id="349" r:id="rId34"/>
    <p:sldId id="350" r:id="rId35"/>
    <p:sldId id="351" r:id="rId36"/>
    <p:sldId id="359" r:id="rId37"/>
    <p:sldId id="360" r:id="rId38"/>
    <p:sldId id="352" r:id="rId39"/>
    <p:sldId id="312" r:id="rId40"/>
    <p:sldId id="313" r:id="rId41"/>
    <p:sldId id="314" r:id="rId42"/>
    <p:sldId id="361" r:id="rId43"/>
    <p:sldId id="362" r:id="rId44"/>
    <p:sldId id="353" r:id="rId45"/>
    <p:sldId id="338" r:id="rId46"/>
    <p:sldId id="339" r:id="rId47"/>
    <p:sldId id="340" r:id="rId48"/>
    <p:sldId id="341" r:id="rId49"/>
    <p:sldId id="363" r:id="rId50"/>
    <p:sldId id="364" r:id="rId51"/>
    <p:sldId id="365" r:id="rId52"/>
    <p:sldId id="366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92" r:id="rId65"/>
    <p:sldId id="393" r:id="rId66"/>
    <p:sldId id="395" r:id="rId67"/>
    <p:sldId id="394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42" r:id="rId80"/>
    <p:sldId id="355" r:id="rId81"/>
    <p:sldId id="262" r:id="rId82"/>
    <p:sldId id="263" r:id="rId83"/>
    <p:sldId id="264" r:id="rId84"/>
    <p:sldId id="265" r:id="rId85"/>
    <p:sldId id="266" r:id="rId86"/>
    <p:sldId id="267" r:id="rId87"/>
    <p:sldId id="268" r:id="rId88"/>
    <p:sldId id="269" r:id="rId89"/>
    <p:sldId id="270" r:id="rId90"/>
    <p:sldId id="271" r:id="rId91"/>
    <p:sldId id="272" r:id="rId92"/>
    <p:sldId id="273" r:id="rId93"/>
    <p:sldId id="274" r:id="rId94"/>
    <p:sldId id="275" r:id="rId95"/>
    <p:sldId id="403" r:id="rId96"/>
    <p:sldId id="404" r:id="rId97"/>
    <p:sldId id="277" r:id="rId98"/>
    <p:sldId id="278" r:id="rId99"/>
    <p:sldId id="279" r:id="rId100"/>
    <p:sldId id="280" r:id="rId101"/>
    <p:sldId id="281" r:id="rId102"/>
    <p:sldId id="405" r:id="rId103"/>
    <p:sldId id="408" r:id="rId104"/>
    <p:sldId id="409" r:id="rId105"/>
    <p:sldId id="413" r:id="rId106"/>
    <p:sldId id="412" r:id="rId107"/>
    <p:sldId id="407" r:id="rId108"/>
    <p:sldId id="414" r:id="rId109"/>
    <p:sldId id="283" r:id="rId110"/>
    <p:sldId id="284" r:id="rId111"/>
    <p:sldId id="285" r:id="rId112"/>
    <p:sldId id="286" r:id="rId113"/>
    <p:sldId id="287" r:id="rId114"/>
    <p:sldId id="288" r:id="rId115"/>
    <p:sldId id="289" r:id="rId116"/>
    <p:sldId id="396" r:id="rId117"/>
    <p:sldId id="399" r:id="rId118"/>
    <p:sldId id="400" r:id="rId119"/>
    <p:sldId id="401" r:id="rId120"/>
    <p:sldId id="402" r:id="rId121"/>
    <p:sldId id="398" r:id="rId122"/>
    <p:sldId id="290" r:id="rId123"/>
    <p:sldId id="291" r:id="rId124"/>
    <p:sldId id="292" r:id="rId125"/>
    <p:sldId id="293" r:id="rId126"/>
    <p:sldId id="294" r:id="rId127"/>
    <p:sldId id="295" r:id="rId128"/>
    <p:sldId id="296" r:id="rId129"/>
    <p:sldId id="297" r:id="rId130"/>
    <p:sldId id="415" r:id="rId131"/>
    <p:sldId id="298" r:id="rId132"/>
    <p:sldId id="299" r:id="rId133"/>
    <p:sldId id="300" r:id="rId134"/>
    <p:sldId id="357" r:id="rId1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350"/>
    <a:srgbClr val="FFF129"/>
    <a:srgbClr val="D92180"/>
    <a:srgbClr val="00A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3"/>
    <p:restoredTop sz="95673"/>
  </p:normalViewPr>
  <p:slideViewPr>
    <p:cSldViewPr snapToGrid="0" snapToObjects="1">
      <p:cViewPr>
        <p:scale>
          <a:sx n="96" d="100"/>
          <a:sy n="96" d="100"/>
        </p:scale>
        <p:origin x="744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notesMaster" Target="notesMasters/notesMaster1.xml"/><Relationship Id="rId137" Type="http://schemas.openxmlformats.org/officeDocument/2006/relationships/commentAuthors" Target="commentAuthors.xml"/><Relationship Id="rId138" Type="http://schemas.openxmlformats.org/officeDocument/2006/relationships/presProps" Target="presProps.xml"/><Relationship Id="rId13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theme" Target="theme/theme1.xml"/><Relationship Id="rId14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3-11-03T15:14:15.687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A7D0-5914-8E4F-9F6F-89DB264E4312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FB24-FDCD-9B43-90A1-D8CF2220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7BF50D-4EFB-AB41-81C5-D3CF19374305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89013" y="766763"/>
            <a:ext cx="5119687" cy="3840162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62513"/>
            <a:ext cx="5200650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063" tIns="45530" rIns="91063" bIns="45530"/>
          <a:lstStyle/>
          <a:p>
            <a:pPr eaLnBrk="1" hangingPunct="1"/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17917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B1890-EBDD-7542-B184-020C1B626AF1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915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2FA64-8AC9-154E-B058-43FF31281A70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400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6AE46-43E9-574A-AB84-865FFFF5DFFD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834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F6FB6-79CB-6E4E-ACE7-43FC23BD5E34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725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69037CC-354B-3A46-8734-D96ECB0C534C}" type="slidenum">
              <a:rPr lang="he-IL" altLang="x-none" sz="1200" b="0">
                <a:latin typeface="Times New Roman" charset="0"/>
              </a:rPr>
              <a:pPr/>
              <a:t>80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57902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5AF42EC-48E3-EF42-995E-4419E9F7AF1F}" type="slidenum">
              <a:rPr lang="he-IL" altLang="x-none" sz="1200" b="0">
                <a:latin typeface="Times New Roman" charset="0"/>
              </a:rPr>
              <a:pPr/>
              <a:t>81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4144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75BECF3-6B7B-584F-859E-F22CFB0D3393}" type="slidenum">
              <a:rPr lang="he-IL" altLang="x-none" sz="1200" b="0">
                <a:latin typeface="Times New Roman" charset="0"/>
              </a:rPr>
              <a:pPr/>
              <a:t>82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7440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01F9BF2-12CC-7742-A622-C2C3E1C75B56}" type="slidenum">
              <a:rPr lang="he-IL" altLang="x-none" sz="1200" b="0">
                <a:latin typeface="Times New Roman" charset="0"/>
              </a:rPr>
              <a:pPr/>
              <a:t>84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7598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613604E-88E2-3A4E-AF81-156FDC00A8EF}" type="slidenum">
              <a:rPr lang="he-IL" altLang="x-none" sz="1200" b="0">
                <a:latin typeface="Times New Roman" charset="0"/>
              </a:rPr>
              <a:pPr/>
              <a:t>85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9968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33E25E2-AEA1-CF4A-AECD-3BD17FE0EA56}" type="slidenum">
              <a:rPr lang="he-IL" altLang="x-none" sz="1200" b="0">
                <a:latin typeface="Times New Roman" charset="0"/>
              </a:rPr>
              <a:pPr/>
              <a:t>86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254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9294A-FC50-384C-B5BC-A1B59B5CB2D4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62287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86B7940-B01E-3D4E-A5BC-63BA5DBE44CE}" type="slidenum">
              <a:rPr lang="he-IL" altLang="x-none" sz="1200" b="0">
                <a:latin typeface="Times New Roman" charset="0"/>
              </a:rPr>
              <a:pPr/>
              <a:t>87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073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F208C49-4D61-1A41-9822-A87F07FDDDBE}" type="slidenum">
              <a:rPr lang="he-IL" altLang="x-none" sz="1200" b="0">
                <a:latin typeface="Times New Roman" charset="0"/>
              </a:rPr>
              <a:pPr/>
              <a:t>88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10671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AFB2BA-F43E-9A46-9FC8-FA92052BF512}" type="slidenum">
              <a:rPr lang="he-IL" altLang="x-none" sz="1200" b="0">
                <a:latin typeface="Times New Roman" charset="0"/>
              </a:rPr>
              <a:pPr/>
              <a:t>89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19123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5850E72-92F6-044D-8A3B-DC48AA3A9BE9}" type="slidenum">
              <a:rPr lang="he-IL" altLang="x-none" sz="1200" b="0">
                <a:latin typeface="Times New Roman" charset="0"/>
              </a:rPr>
              <a:pPr/>
              <a:t>90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7697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BCAD16D-9115-5C48-AA3F-D57D58C3FD4F}" type="slidenum">
              <a:rPr lang="he-IL" altLang="x-none" sz="1200" b="0">
                <a:latin typeface="Times New Roman" charset="0"/>
              </a:rPr>
              <a:pPr/>
              <a:t>91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19849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D4EEC02-E689-F249-90E0-2F371B2DB0C7}" type="slidenum">
              <a:rPr lang="he-IL" altLang="x-none" sz="1200" b="0">
                <a:latin typeface="Times New Roman" charset="0"/>
              </a:rPr>
              <a:pPr/>
              <a:t>92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20886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532FED6-0F41-E449-8F37-179F65314334}" type="slidenum">
              <a:rPr lang="he-IL" altLang="x-none" sz="1200" b="0">
                <a:latin typeface="Times New Roman" charset="0"/>
              </a:rPr>
              <a:pPr/>
              <a:t>93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13990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9ED1DBD-5BCF-AA49-B609-D55B44070795}" type="slidenum">
              <a:rPr lang="he-IL" altLang="x-none" sz="1200" b="0">
                <a:latin typeface="Times New Roman" charset="0"/>
              </a:rPr>
              <a:pPr/>
              <a:t>94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7612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D7B166-160C-9B4B-A263-C85CD30DE1EB}" type="slidenum">
              <a:rPr lang="he-IL" altLang="x-none" sz="1200" b="0">
                <a:latin typeface="Times New Roman" charset="0"/>
              </a:rPr>
              <a:pPr/>
              <a:t>96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93748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57806A6-4AD0-7344-95F9-8B38151952E2}" type="slidenum">
              <a:rPr lang="he-IL" altLang="x-none" sz="1200" b="0">
                <a:latin typeface="Times New Roman" charset="0"/>
              </a:rPr>
              <a:pPr/>
              <a:t>97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4136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9294A-FC50-384C-B5BC-A1B59B5CB2D4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85380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7DFB0C7-C293-1D4E-914C-4ACBDCBCE819}" type="slidenum">
              <a:rPr lang="he-IL" altLang="x-none" sz="1200" b="0">
                <a:latin typeface="Times New Roman" charset="0"/>
              </a:rPr>
              <a:pPr/>
              <a:t>98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36610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EEE90F9-98F4-F34A-8689-EB83DA694229}" type="slidenum">
              <a:rPr lang="he-IL" altLang="x-none" sz="1200" b="0">
                <a:latin typeface="Times New Roman" charset="0"/>
              </a:rPr>
              <a:pPr/>
              <a:t>99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97797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50679E5-75DB-0E40-BB6A-C02F6152AF68}" type="slidenum">
              <a:rPr lang="he-IL" altLang="x-none" sz="1200" b="0">
                <a:latin typeface="Times New Roman" charset="0"/>
              </a:rPr>
              <a:pPr/>
              <a:t>100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4820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B4D286-2CFF-9B4C-A1B1-C947FBAACC25}" type="slidenum">
              <a:rPr lang="he-IL" altLang="x-none" sz="1200" b="0">
                <a:latin typeface="Times New Roman" charset="0"/>
              </a:rPr>
              <a:pPr/>
              <a:t>101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8743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F3D5F0C-8DAE-6745-AA1F-92F5D041562B}" type="slidenum">
              <a:rPr lang="he-IL" altLang="x-none" sz="1200" b="0">
                <a:latin typeface="Times New Roman" charset="0"/>
              </a:rPr>
              <a:pPr/>
              <a:t>105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93886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87B77B-2131-524A-B4AD-4383999BE565}" type="slidenum">
              <a:rPr lang="he-IL" altLang="x-none" sz="1200" b="0">
                <a:latin typeface="Times New Roman" charset="0"/>
              </a:rPr>
              <a:pPr/>
              <a:t>109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24782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39485F6-3261-BD4A-8B44-332C961191BA}" type="slidenum">
              <a:rPr lang="he-IL" altLang="x-none" sz="1200" b="0">
                <a:latin typeface="Times New Roman" charset="0"/>
              </a:rPr>
              <a:pPr/>
              <a:t>110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60069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389ED61-8697-014E-ADF8-53EE1BF41683}" type="slidenum">
              <a:rPr lang="he-IL" altLang="x-none" sz="1200" b="0">
                <a:latin typeface="Times New Roman" charset="0"/>
              </a:rPr>
              <a:pPr/>
              <a:t>111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25654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E320D70-05AA-284B-A919-F4A0DDEC1D96}" type="slidenum">
              <a:rPr lang="he-IL" altLang="x-none" sz="1200" b="0">
                <a:latin typeface="Times New Roman" charset="0"/>
              </a:rPr>
              <a:pPr/>
              <a:t>112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62047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7E273B1-EA57-BF41-9426-A47EA208547D}" type="slidenum">
              <a:rPr lang="he-IL" altLang="x-none" sz="1200" b="0">
                <a:latin typeface="Times New Roman" charset="0"/>
              </a:rPr>
              <a:pPr/>
              <a:t>113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596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9294A-FC50-384C-B5BC-A1B59B5CB2D4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19737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EA0F5C-7340-DF47-9C91-CF8CF345E53E}" type="slidenum">
              <a:rPr lang="he-IL" altLang="x-none" sz="1200" b="0">
                <a:latin typeface="Times New Roman" charset="0"/>
              </a:rPr>
              <a:pPr/>
              <a:t>114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80474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2C8713-91B3-4045-A9DC-2326ABAAA5BD}" type="slidenum">
              <a:rPr lang="he-IL" altLang="x-none" sz="1200" b="0">
                <a:latin typeface="Times New Roman" charset="0"/>
              </a:rPr>
              <a:pPr/>
              <a:t>115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92732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2C8713-91B3-4045-A9DC-2326ABAAA5BD}" type="slidenum">
              <a:rPr lang="he-IL" altLang="x-none" sz="1200" b="0">
                <a:latin typeface="Times New Roman" charset="0"/>
              </a:rPr>
              <a:pPr/>
              <a:t>116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00028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71E384E-02D0-814C-9EDE-26DD987D4F60}" type="slidenum">
              <a:rPr lang="he-IL" altLang="x-none" sz="1200" b="0">
                <a:latin typeface="Times New Roman" charset="0"/>
              </a:rPr>
              <a:pPr/>
              <a:t>122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554543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B2B5FA2-83E7-A849-9BD3-9CC0FB10B006}" type="slidenum">
              <a:rPr lang="he-IL" altLang="x-none" sz="1200" b="0">
                <a:latin typeface="Times New Roman" charset="0"/>
              </a:rPr>
              <a:pPr/>
              <a:t>124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6833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B7DEDA0-5F7C-E74B-81EC-8DD8F2C5BDAF}" type="slidenum">
              <a:rPr lang="he-IL" altLang="x-none" sz="1200" b="0">
                <a:latin typeface="Times New Roman" charset="0"/>
              </a:rPr>
              <a:pPr/>
              <a:t>125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10495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FB87C5-B438-CB47-8AAF-9CA00F7A1D2E}" type="slidenum">
              <a:rPr lang="he-IL" altLang="x-none" sz="1200" b="0">
                <a:latin typeface="Times New Roman" charset="0"/>
              </a:rPr>
              <a:pPr/>
              <a:t>128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280178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A88B6DF-6589-3E46-B201-218668213839}" type="slidenum">
              <a:rPr lang="he-IL" altLang="x-none" sz="1200" b="0">
                <a:latin typeface="Times New Roman" charset="0"/>
              </a:rPr>
              <a:pPr/>
              <a:t>129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61269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8911B91-D772-4847-9638-2B13D3A714A8}" type="slidenum">
              <a:rPr lang="he-IL" altLang="x-none" sz="1200" b="0">
                <a:latin typeface="Times New Roman" charset="0"/>
              </a:rPr>
              <a:pPr/>
              <a:t>131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783665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2E49059-47B0-8F4E-A165-4D37AE318C4B}" type="slidenum">
              <a:rPr lang="he-IL" altLang="x-none" sz="1200" b="0">
                <a:latin typeface="Times New Roman" charset="0"/>
              </a:rPr>
              <a:pPr/>
              <a:t>132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4432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9294A-FC50-384C-B5BC-A1B59B5CB2D4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42725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3AFD8AB-D644-CF45-BF2C-71BB4459312A}" type="slidenum">
              <a:rPr lang="he-IL" altLang="x-none" sz="1200" b="0">
                <a:latin typeface="Times New Roman" charset="0"/>
              </a:rPr>
              <a:pPr/>
              <a:t>133</a:t>
            </a:fld>
            <a:endParaRPr lang="en-US" altLang="x-none" sz="1200" b="0">
              <a:latin typeface="Times New Roman" charset="0"/>
            </a:endParaRPr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0920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F8674-0906-274A-8075-DB4C147E12F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7464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7EB65-5789-3C4A-B6F8-EC124192283A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740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EA882-F054-1E4D-9702-C63E741A8191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017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EA882-F054-1E4D-9702-C63E741A8191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3447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9257F-5694-8747-BD61-AC656AD353F1}" type="slidenum">
              <a:rPr lang="he-IL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8176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C1A40-9F0B-8B4A-B00B-8827BA53A88E}" type="slidenum">
              <a:rPr lang="he-IL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054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April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4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7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0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4" Type="http://schemas.openxmlformats.org/officeDocument/2006/relationships/image" Target="../media/image153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4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5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7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mathworks.com/examples/wavelet" TargetMode="Externa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8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9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9.emf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7" Type="http://schemas.openxmlformats.org/officeDocument/2006/relationships/image" Target="../media/image77.jpeg"/><Relationship Id="rId8" Type="http://schemas.openxmlformats.org/officeDocument/2006/relationships/image" Target="../media/image78.jpeg"/><Relationship Id="rId9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6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hyperlink" Target="https://en.wikipedia.org/wiki/JPE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5.wmf"/><Relationship Id="rId6" Type="http://schemas.openxmlformats.org/officeDocument/2006/relationships/comments" Target="../comments/comment1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8.wmf"/><Relationship Id="rId6" Type="http://schemas.openxmlformats.org/officeDocument/2006/relationships/image" Target="../media/image11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0.wmf"/><Relationship Id="rId6" Type="http://schemas.openxmlformats.org/officeDocument/2006/relationships/image" Target="../media/image12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3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Image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5</a:t>
            </a:r>
            <a:endParaRPr lang="en-US" dirty="0" smtClean="0"/>
          </a:p>
          <a:p>
            <a:r>
              <a:rPr lang="en-US" dirty="0" smtClean="0"/>
              <a:t>DCT &amp; Wavelets</a:t>
            </a:r>
            <a:endParaRPr lang="en-US" dirty="0"/>
          </a:p>
          <a:p>
            <a:r>
              <a:rPr lang="en-US" dirty="0" smtClean="0"/>
              <a:t>Tammy </a:t>
            </a:r>
            <a:r>
              <a:rPr lang="en-US" dirty="0" err="1" smtClean="0"/>
              <a:t>Riklin</a:t>
            </a:r>
            <a:r>
              <a:rPr lang="en-US" smtClean="0"/>
              <a:t> Raviv</a:t>
            </a:r>
          </a:p>
          <a:p>
            <a:r>
              <a:rPr lang="en-US" smtClean="0"/>
              <a:t>Electrical and Computer Engineering</a:t>
            </a:r>
          </a:p>
          <a:p>
            <a:r>
              <a:rPr lang="en-US" smtClean="0"/>
              <a:t>Ben-Gurion University of the Negev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70" y="3505200"/>
            <a:ext cx="3075079" cy="3242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20" y="938603"/>
            <a:ext cx="3182978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The Desirables for Image Transforms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019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400"/>
              <a:t>Theory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Inverse transform available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Energy conservation (Parsevell)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Good for compacting energy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Orthonormal, complete basis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(sort of) shift- and rotation invariant</a:t>
            </a:r>
          </a:p>
          <a:p>
            <a:pPr>
              <a:lnSpc>
                <a:spcPct val="80000"/>
              </a:lnSpc>
            </a:pPr>
            <a:r>
              <a:rPr lang="en-US" altLang="x-none" sz="2400"/>
              <a:t>Implementation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Real-valued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Separable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Fast to compute w. butterfly-like structure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Same implementation for forward and inverse transform</a:t>
            </a:r>
          </a:p>
          <a:p>
            <a:pPr>
              <a:lnSpc>
                <a:spcPct val="80000"/>
              </a:lnSpc>
            </a:pPr>
            <a:r>
              <a:rPr lang="en-US" altLang="x-none" sz="2400"/>
              <a:t>Application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Useful for image enhancement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Capture perceptually meaningful structures in images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858000" y="1066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>
                <a:solidFill>
                  <a:schemeClr val="folHlink"/>
                </a:solidFill>
              </a:rPr>
              <a:t>DFT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153400" y="106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>
                <a:solidFill>
                  <a:schemeClr val="folHlink"/>
                </a:solidFill>
              </a:rPr>
              <a:t>???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972300" y="1447800"/>
            <a:ext cx="53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>
                <a:solidFill>
                  <a:schemeClr val="hlink"/>
                </a:solidFill>
                <a:latin typeface="msam10" charset="0"/>
              </a:rPr>
              <a:t>X X</a:t>
            </a:r>
            <a:r>
              <a:rPr lang="en-US" altLang="x-none">
                <a:solidFill>
                  <a:schemeClr val="hlink"/>
                </a:solidFill>
              </a:rPr>
              <a:t> </a:t>
            </a:r>
            <a:r>
              <a:rPr lang="en-US" altLang="x-none" sz="2400">
                <a:solidFill>
                  <a:schemeClr val="hlink"/>
                </a:solidFill>
              </a:rPr>
              <a:t>?</a:t>
            </a:r>
            <a:br>
              <a:rPr lang="en-US" altLang="x-none" sz="2400">
                <a:solidFill>
                  <a:schemeClr val="hlink"/>
                </a:solidFill>
              </a:rPr>
            </a:br>
            <a:r>
              <a:rPr lang="en-US" altLang="x-none" sz="2400">
                <a:solidFill>
                  <a:schemeClr val="hlink"/>
                </a:solidFill>
                <a:latin typeface="msam10" charset="0"/>
              </a:rPr>
              <a:t>X</a:t>
            </a:r>
            <a:r>
              <a:rPr lang="en-US" altLang="x-none" sz="2400">
                <a:solidFill>
                  <a:schemeClr val="hlink"/>
                </a:solidFill>
              </a:rPr>
              <a:t> </a:t>
            </a:r>
            <a:r>
              <a:rPr lang="en-US" altLang="x-none" sz="2400">
                <a:solidFill>
                  <a:schemeClr val="hlink"/>
                </a:solidFill>
                <a:latin typeface="msam10" charset="0"/>
              </a:rPr>
              <a:t>X</a:t>
            </a:r>
            <a:endParaRPr lang="en-US" altLang="x-none">
              <a:solidFill>
                <a:schemeClr val="hlink"/>
              </a:solidFill>
              <a:latin typeface="msam10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972300" y="3429000"/>
            <a:ext cx="533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hlink"/>
                </a:solidFill>
              </a:rPr>
              <a:t>x </a:t>
            </a:r>
            <a:r>
              <a:rPr lang="en-US" altLang="x-none" sz="2400">
                <a:solidFill>
                  <a:schemeClr val="hlink"/>
                </a:solidFill>
                <a:latin typeface="msam10" charset="0"/>
              </a:rPr>
              <a:t>X X</a:t>
            </a:r>
            <a:r>
              <a:rPr lang="en-US" altLang="x-none">
                <a:solidFill>
                  <a:schemeClr val="hlink"/>
                </a:solidFill>
              </a:rPr>
              <a:t> </a:t>
            </a:r>
            <a:r>
              <a:rPr lang="en-US" altLang="x-none" sz="2400">
                <a:solidFill>
                  <a:schemeClr val="hlink"/>
                </a:solidFill>
                <a:latin typeface="msam10" charset="0"/>
              </a:rPr>
              <a:t>X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972300" y="5197475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>
                <a:solidFill>
                  <a:schemeClr val="hlink"/>
                </a:solidFill>
                <a:latin typeface="msam10" charset="0"/>
              </a:rPr>
              <a:t>X</a:t>
            </a:r>
            <a:r>
              <a:rPr lang="en-US" altLang="x-none">
                <a:solidFill>
                  <a:schemeClr val="hlink"/>
                </a:solidFill>
              </a:rPr>
              <a:t> </a:t>
            </a:r>
            <a:r>
              <a:rPr lang="en-US" altLang="x-none" sz="2400">
                <a:solidFill>
                  <a:schemeClr val="hlink"/>
                </a:solidFill>
                <a:latin typeface="msam10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848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b="0">
                <a:solidFill>
                  <a:srgbClr val="000099"/>
                </a:solidFill>
              </a:rPr>
              <a:t>CWT</a:t>
            </a:r>
            <a:endParaRPr lang="en-US" altLang="x-none" sz="4400" b="0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 u="sng">
                <a:solidFill>
                  <a:srgbClr val="CC0000"/>
                </a:solidFill>
              </a:rPr>
              <a:t>Step 4:</a:t>
            </a:r>
            <a:r>
              <a:rPr lang="en-US" altLang="x-none" b="0"/>
              <a:t> Scale (stretch) the wavelet and repeat steps 1-3</a:t>
            </a:r>
            <a:endParaRPr lang="en-US" altLang="x-none" b="0" u="sng"/>
          </a:p>
        </p:txBody>
      </p:sp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53911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49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b="1">
                <a:solidFill>
                  <a:srgbClr val="000099"/>
                </a:solidFill>
              </a:rPr>
              <a:t>Wavelets  examples</a:t>
            </a:r>
            <a:r>
              <a:rPr lang="en-US" altLang="x-none"/>
              <a:t/>
            </a:r>
            <a:br>
              <a:rPr lang="en-US" altLang="x-none"/>
            </a:br>
            <a:r>
              <a:rPr lang="en-US" altLang="x-none" sz="3200">
                <a:solidFill>
                  <a:schemeClr val="accent1"/>
                </a:solidFill>
              </a:rPr>
              <a:t>Dyadic  transform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029325" cy="3886200"/>
          </a:xfrm>
        </p:spPr>
        <p:txBody>
          <a:bodyPr/>
          <a:lstStyle/>
          <a:p>
            <a:pPr eaLnBrk="1" hangingPunct="1"/>
            <a:r>
              <a:rPr lang="en-US" altLang="x-none" dirty="0"/>
              <a:t>For easier calculation we can </a:t>
            </a:r>
            <a:r>
              <a:rPr lang="en-US" altLang="x-none" dirty="0" smtClean="0"/>
              <a:t>discretize  a continuous  </a:t>
            </a:r>
            <a:r>
              <a:rPr lang="en-US" altLang="x-none" dirty="0"/>
              <a:t>signal.</a:t>
            </a:r>
          </a:p>
          <a:p>
            <a:pPr eaLnBrk="1" hangingPunct="1"/>
            <a:r>
              <a:rPr lang="en-US" altLang="x-none" dirty="0"/>
              <a:t>We have a grid of discrete values that called </a:t>
            </a:r>
            <a:r>
              <a:rPr lang="en-US" altLang="x-none" u="sng" dirty="0"/>
              <a:t>dyadic grid</a:t>
            </a:r>
            <a:r>
              <a:rPr lang="en-US" altLang="x-none" dirty="0"/>
              <a:t> . </a:t>
            </a:r>
          </a:p>
          <a:p>
            <a:pPr eaLnBrk="1" hangingPunct="1"/>
            <a:r>
              <a:rPr lang="en-US" altLang="x-none" dirty="0" smtClean="0"/>
              <a:t>Important: wavelet </a:t>
            </a:r>
            <a:r>
              <a:rPr lang="en-US" altLang="x-none" dirty="0"/>
              <a:t>functions </a:t>
            </a:r>
            <a:r>
              <a:rPr lang="en-US" altLang="x-none" dirty="0" smtClean="0"/>
              <a:t>are compact </a:t>
            </a:r>
            <a:r>
              <a:rPr lang="en-US" altLang="x-none" dirty="0"/>
              <a:t>(e.g. no </a:t>
            </a:r>
            <a:r>
              <a:rPr lang="en-US" altLang="x-none" dirty="0" err="1"/>
              <a:t>overcalculatings</a:t>
            </a:r>
            <a:r>
              <a:rPr lang="en-US" altLang="x-none" dirty="0"/>
              <a:t>) .</a:t>
            </a:r>
            <a:endParaRPr lang="en-US" altLang="x-none" u="sng" dirty="0"/>
          </a:p>
        </p:txBody>
      </p:sp>
      <p:graphicFrame>
        <p:nvGraphicFramePr>
          <p:cNvPr id="3543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705600" y="2895600"/>
          <a:ext cx="21177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משוואה" r:id="rId4" imgW="482600" imgH="457200" progId="Equation.3">
                  <p:embed/>
                </p:oleObj>
              </mc:Choice>
              <mc:Fallback>
                <p:oleObj name="משוואה" r:id="rId4" imgW="4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95600"/>
                        <a:ext cx="2117725" cy="1214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880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394" y="5530850"/>
            <a:ext cx="273050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31" y="5562600"/>
            <a:ext cx="28956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68" y="1524000"/>
            <a:ext cx="7563126" cy="36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 Properties  I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524000"/>
            <a:ext cx="8686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Any continuous real function with compact support can be 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approximated</a:t>
            </a:r>
            <a:r>
              <a:rPr lang="en-US" altLang="x-none" sz="2400" dirty="0">
                <a:latin typeface="Arial" charset="0"/>
              </a:rPr>
              <a:t> 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uniformly by</a:t>
            </a:r>
            <a:r>
              <a:rPr kumimoji="0" lang="en-US" altLang="x-non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linear combination of: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x-none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 their shifted</a:t>
            </a:r>
            <a:r>
              <a:rPr kumimoji="0" lang="en-US" altLang="x-non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functions</a:t>
            </a: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2" descr="phi (t),\phi (2t),\phi (4t),\dots ,\phi (2^{n}t),\dots "/>
          <p:cNvSpPr>
            <a:spLocks noChangeAspect="1" noChangeArrowheads="1"/>
          </p:cNvSpPr>
          <p:nvPr/>
        </p:nvSpPr>
        <p:spPr bwMode="auto">
          <a:xfrm>
            <a:off x="0" y="1934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2976157"/>
            <a:ext cx="4813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 Properties  II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524001"/>
            <a:ext cx="8686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Any continuous real function on [0, 1] can be approximated uniformly on [0, 1] by linear combinations of the constant function </a:t>
            </a:r>
            <a:endParaRPr lang="en-US" altLang="x-none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 their shifted</a:t>
            </a:r>
            <a:r>
              <a:rPr kumimoji="0" lang="en-US" altLang="x-non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functions</a:t>
            </a: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2" descr="phi (t),\phi (2t),\phi (4t),\dots ,\phi (2^{n}t),\dots "/>
          <p:cNvSpPr>
            <a:spLocks noChangeAspect="1" noChangeArrowheads="1"/>
          </p:cNvSpPr>
          <p:nvPr/>
        </p:nvSpPr>
        <p:spPr bwMode="auto">
          <a:xfrm>
            <a:off x="0" y="1934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244850"/>
            <a:ext cx="4953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b="1">
                <a:solidFill>
                  <a:srgbClr val="000099"/>
                </a:solidFill>
              </a:rPr>
              <a:t>Haar transform</a:t>
            </a:r>
            <a:r>
              <a:rPr lang="en-US" altLang="x-none"/>
              <a:t/>
            </a:r>
            <a:br>
              <a:rPr lang="en-US" altLang="x-none"/>
            </a:br>
            <a:endParaRPr lang="en-US" altLang="x-none"/>
          </a:p>
        </p:txBody>
      </p:sp>
      <p:grpSp>
        <p:nvGrpSpPr>
          <p:cNvPr id="355381" name="Group 53"/>
          <p:cNvGrpSpPr>
            <a:grpSpLocks/>
          </p:cNvGrpSpPr>
          <p:nvPr/>
        </p:nvGrpSpPr>
        <p:grpSpPr bwMode="auto">
          <a:xfrm>
            <a:off x="609600" y="1905000"/>
            <a:ext cx="7924800" cy="4191000"/>
            <a:chOff x="384" y="720"/>
            <a:chExt cx="4992" cy="2640"/>
          </a:xfrm>
        </p:grpSpPr>
        <p:sp>
          <p:nvSpPr>
            <p:cNvPr id="355382" name="Line 54"/>
            <p:cNvSpPr>
              <a:spLocks noChangeShapeType="1"/>
            </p:cNvSpPr>
            <p:nvPr/>
          </p:nvSpPr>
          <p:spPr bwMode="auto">
            <a:xfrm>
              <a:off x="384" y="3360"/>
              <a:ext cx="49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5383" name="Line 55"/>
            <p:cNvSpPr>
              <a:spLocks noChangeShapeType="1"/>
            </p:cNvSpPr>
            <p:nvPr/>
          </p:nvSpPr>
          <p:spPr bwMode="auto">
            <a:xfrm rot="-5400000">
              <a:off x="-936" y="2040"/>
              <a:ext cx="264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55384" name="Group 56"/>
          <p:cNvGrpSpPr>
            <a:grpSpLocks/>
          </p:cNvGrpSpPr>
          <p:nvPr/>
        </p:nvGrpSpPr>
        <p:grpSpPr bwMode="auto">
          <a:xfrm>
            <a:off x="914400" y="3962400"/>
            <a:ext cx="7315200" cy="2133600"/>
            <a:chOff x="576" y="2496"/>
            <a:chExt cx="4608" cy="1344"/>
          </a:xfrm>
        </p:grpSpPr>
        <p:sp>
          <p:nvSpPr>
            <p:cNvPr id="355385" name="Line 57"/>
            <p:cNvSpPr>
              <a:spLocks noChangeShapeType="1"/>
            </p:cNvSpPr>
            <p:nvPr/>
          </p:nvSpPr>
          <p:spPr bwMode="auto">
            <a:xfrm flipV="1">
              <a:off x="576" y="2496"/>
              <a:ext cx="0" cy="13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5386" name="Line 58"/>
            <p:cNvSpPr>
              <a:spLocks noChangeShapeType="1"/>
            </p:cNvSpPr>
            <p:nvPr/>
          </p:nvSpPr>
          <p:spPr bwMode="auto">
            <a:xfrm>
              <a:off x="576" y="2496"/>
              <a:ext cx="46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5387" name="Line 59"/>
            <p:cNvSpPr>
              <a:spLocks noChangeShapeType="1"/>
            </p:cNvSpPr>
            <p:nvPr/>
          </p:nvSpPr>
          <p:spPr bwMode="auto">
            <a:xfrm>
              <a:off x="5184" y="2496"/>
              <a:ext cx="0" cy="13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55388" name="Group 60"/>
          <p:cNvGrpSpPr>
            <a:grpSpLocks/>
          </p:cNvGrpSpPr>
          <p:nvPr/>
        </p:nvGrpSpPr>
        <p:grpSpPr bwMode="auto">
          <a:xfrm>
            <a:off x="914400" y="3124200"/>
            <a:ext cx="7315200" cy="1676400"/>
            <a:chOff x="576" y="1968"/>
            <a:chExt cx="4608" cy="1056"/>
          </a:xfrm>
        </p:grpSpPr>
        <p:grpSp>
          <p:nvGrpSpPr>
            <p:cNvPr id="55352" name="Group 61"/>
            <p:cNvGrpSpPr>
              <a:grpSpLocks/>
            </p:cNvGrpSpPr>
            <p:nvPr/>
          </p:nvGrpSpPr>
          <p:grpSpPr bwMode="auto">
            <a:xfrm>
              <a:off x="576" y="1968"/>
              <a:ext cx="2304" cy="528"/>
              <a:chOff x="576" y="2496"/>
              <a:chExt cx="4608" cy="1344"/>
            </a:xfrm>
          </p:grpSpPr>
          <p:sp>
            <p:nvSpPr>
              <p:cNvPr id="355390" name="Line 62"/>
              <p:cNvSpPr>
                <a:spLocks noChangeShapeType="1"/>
              </p:cNvSpPr>
              <p:nvPr/>
            </p:nvSpPr>
            <p:spPr bwMode="auto">
              <a:xfrm flipV="1">
                <a:off x="576" y="2496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5391" name="Line 63"/>
              <p:cNvSpPr>
                <a:spLocks noChangeShapeType="1"/>
              </p:cNvSpPr>
              <p:nvPr/>
            </p:nvSpPr>
            <p:spPr bwMode="auto">
              <a:xfrm>
                <a:off x="576" y="2496"/>
                <a:ext cx="46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5392" name="Line 64"/>
              <p:cNvSpPr>
                <a:spLocks noChangeShapeType="1"/>
              </p:cNvSpPr>
              <p:nvPr/>
            </p:nvSpPr>
            <p:spPr bwMode="auto">
              <a:xfrm>
                <a:off x="5184" y="2496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55353" name="Group 65"/>
            <p:cNvGrpSpPr>
              <a:grpSpLocks/>
            </p:cNvGrpSpPr>
            <p:nvPr/>
          </p:nvGrpSpPr>
          <p:grpSpPr bwMode="auto">
            <a:xfrm flipV="1">
              <a:off x="2880" y="2496"/>
              <a:ext cx="2304" cy="528"/>
              <a:chOff x="576" y="2496"/>
              <a:chExt cx="4608" cy="1344"/>
            </a:xfrm>
          </p:grpSpPr>
          <p:sp>
            <p:nvSpPr>
              <p:cNvPr id="355394" name="Line 66"/>
              <p:cNvSpPr>
                <a:spLocks noChangeShapeType="1"/>
              </p:cNvSpPr>
              <p:nvPr/>
            </p:nvSpPr>
            <p:spPr bwMode="auto">
              <a:xfrm flipV="1">
                <a:off x="576" y="2496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5395" name="Line 67"/>
              <p:cNvSpPr>
                <a:spLocks noChangeShapeType="1"/>
              </p:cNvSpPr>
              <p:nvPr/>
            </p:nvSpPr>
            <p:spPr bwMode="auto">
              <a:xfrm>
                <a:off x="576" y="2496"/>
                <a:ext cx="46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5396" name="Line 68"/>
              <p:cNvSpPr>
                <a:spLocks noChangeShapeType="1"/>
              </p:cNvSpPr>
              <p:nvPr/>
            </p:nvSpPr>
            <p:spPr bwMode="auto">
              <a:xfrm>
                <a:off x="5184" y="2496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355397" name="Group 69"/>
          <p:cNvGrpSpPr>
            <a:grpSpLocks/>
          </p:cNvGrpSpPr>
          <p:nvPr/>
        </p:nvGrpSpPr>
        <p:grpSpPr bwMode="auto">
          <a:xfrm>
            <a:off x="914400" y="1981200"/>
            <a:ext cx="7315200" cy="3352800"/>
            <a:chOff x="576" y="1248"/>
            <a:chExt cx="4608" cy="2112"/>
          </a:xfrm>
        </p:grpSpPr>
        <p:grpSp>
          <p:nvGrpSpPr>
            <p:cNvPr id="55335" name="Group 70"/>
            <p:cNvGrpSpPr>
              <a:grpSpLocks/>
            </p:cNvGrpSpPr>
            <p:nvPr/>
          </p:nvGrpSpPr>
          <p:grpSpPr bwMode="auto">
            <a:xfrm flipV="1">
              <a:off x="576" y="1248"/>
              <a:ext cx="2304" cy="1440"/>
              <a:chOff x="576" y="1968"/>
              <a:chExt cx="4608" cy="1056"/>
            </a:xfrm>
          </p:grpSpPr>
          <p:grpSp>
            <p:nvGrpSpPr>
              <p:cNvPr id="55344" name="Group 71"/>
              <p:cNvGrpSpPr>
                <a:grpSpLocks/>
              </p:cNvGrpSpPr>
              <p:nvPr/>
            </p:nvGrpSpPr>
            <p:grpSpPr bwMode="auto">
              <a:xfrm>
                <a:off x="576" y="1968"/>
                <a:ext cx="2304" cy="528"/>
                <a:chOff x="576" y="2496"/>
                <a:chExt cx="4608" cy="1344"/>
              </a:xfrm>
            </p:grpSpPr>
            <p:sp>
              <p:nvSpPr>
                <p:cNvPr id="35540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576" y="2496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01" name="Line 73"/>
                <p:cNvSpPr>
                  <a:spLocks noChangeShapeType="1"/>
                </p:cNvSpPr>
                <p:nvPr/>
              </p:nvSpPr>
              <p:spPr bwMode="auto">
                <a:xfrm>
                  <a:off x="576" y="2496"/>
                  <a:ext cx="460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02" name="Line 74"/>
                <p:cNvSpPr>
                  <a:spLocks noChangeShapeType="1"/>
                </p:cNvSpPr>
                <p:nvPr/>
              </p:nvSpPr>
              <p:spPr bwMode="auto">
                <a:xfrm>
                  <a:off x="5184" y="2496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55345" name="Group 75"/>
              <p:cNvGrpSpPr>
                <a:grpSpLocks/>
              </p:cNvGrpSpPr>
              <p:nvPr/>
            </p:nvGrpSpPr>
            <p:grpSpPr bwMode="auto">
              <a:xfrm flipV="1">
                <a:off x="2880" y="2496"/>
                <a:ext cx="2304" cy="528"/>
                <a:chOff x="576" y="2496"/>
                <a:chExt cx="4608" cy="1344"/>
              </a:xfrm>
            </p:grpSpPr>
            <p:sp>
              <p:nvSpPr>
                <p:cNvPr id="35540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576" y="2496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05" name="Line 77"/>
                <p:cNvSpPr>
                  <a:spLocks noChangeShapeType="1"/>
                </p:cNvSpPr>
                <p:nvPr/>
              </p:nvSpPr>
              <p:spPr bwMode="auto">
                <a:xfrm>
                  <a:off x="576" y="2496"/>
                  <a:ext cx="460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06" name="Line 78"/>
                <p:cNvSpPr>
                  <a:spLocks noChangeShapeType="1"/>
                </p:cNvSpPr>
                <p:nvPr/>
              </p:nvSpPr>
              <p:spPr bwMode="auto">
                <a:xfrm>
                  <a:off x="5184" y="2496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55336" name="Group 79"/>
            <p:cNvGrpSpPr>
              <a:grpSpLocks/>
            </p:cNvGrpSpPr>
            <p:nvPr/>
          </p:nvGrpSpPr>
          <p:grpSpPr bwMode="auto">
            <a:xfrm>
              <a:off x="2880" y="1968"/>
              <a:ext cx="2304" cy="1392"/>
              <a:chOff x="2880" y="1968"/>
              <a:chExt cx="2304" cy="1392"/>
            </a:xfrm>
          </p:grpSpPr>
          <p:sp>
            <p:nvSpPr>
              <p:cNvPr id="355408" name="Line 80"/>
              <p:cNvSpPr>
                <a:spLocks noChangeShapeType="1"/>
              </p:cNvSpPr>
              <p:nvPr/>
            </p:nvSpPr>
            <p:spPr bwMode="auto">
              <a:xfrm>
                <a:off x="2880" y="1968"/>
                <a:ext cx="0" cy="13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5409" name="Line 81"/>
              <p:cNvSpPr>
                <a:spLocks noChangeShapeType="1"/>
              </p:cNvSpPr>
              <p:nvPr/>
            </p:nvSpPr>
            <p:spPr bwMode="auto">
              <a:xfrm flipV="1">
                <a:off x="2880" y="3360"/>
                <a:ext cx="115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5410" name="Line 82"/>
              <p:cNvSpPr>
                <a:spLocks noChangeShapeType="1"/>
              </p:cNvSpPr>
              <p:nvPr/>
            </p:nvSpPr>
            <p:spPr bwMode="auto">
              <a:xfrm flipV="1">
                <a:off x="4032" y="3024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55340" name="Group 83"/>
              <p:cNvGrpSpPr>
                <a:grpSpLocks/>
              </p:cNvGrpSpPr>
              <p:nvPr/>
            </p:nvGrpSpPr>
            <p:grpSpPr bwMode="auto">
              <a:xfrm>
                <a:off x="4032" y="2688"/>
                <a:ext cx="1152" cy="336"/>
                <a:chOff x="576" y="2496"/>
                <a:chExt cx="4608" cy="1344"/>
              </a:xfrm>
            </p:grpSpPr>
            <p:sp>
              <p:nvSpPr>
                <p:cNvPr id="35541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76" y="2496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13" name="Line 85"/>
                <p:cNvSpPr>
                  <a:spLocks noChangeShapeType="1"/>
                </p:cNvSpPr>
                <p:nvPr/>
              </p:nvSpPr>
              <p:spPr bwMode="auto">
                <a:xfrm>
                  <a:off x="576" y="2496"/>
                  <a:ext cx="460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14" name="Line 86"/>
                <p:cNvSpPr>
                  <a:spLocks noChangeShapeType="1"/>
                </p:cNvSpPr>
                <p:nvPr/>
              </p:nvSpPr>
              <p:spPr bwMode="auto">
                <a:xfrm>
                  <a:off x="5184" y="2496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55415" name="Freeform 87"/>
          <p:cNvSpPr>
            <a:spLocks/>
          </p:cNvSpPr>
          <p:nvPr/>
        </p:nvSpPr>
        <p:spPr bwMode="auto">
          <a:xfrm>
            <a:off x="914400" y="1035050"/>
            <a:ext cx="7315200" cy="5403850"/>
          </a:xfrm>
          <a:custGeom>
            <a:avLst/>
            <a:gdLst>
              <a:gd name="T0" fmla="*/ 0 w 4608"/>
              <a:gd name="T1" fmla="*/ 2900 h 3404"/>
              <a:gd name="T2" fmla="*/ 400 w 4608"/>
              <a:gd name="T3" fmla="*/ 2396 h 3404"/>
              <a:gd name="T4" fmla="*/ 864 w 4608"/>
              <a:gd name="T5" fmla="*/ 1748 h 3404"/>
              <a:gd name="T6" fmla="*/ 1400 w 4608"/>
              <a:gd name="T7" fmla="*/ 244 h 3404"/>
              <a:gd name="T8" fmla="*/ 1792 w 4608"/>
              <a:gd name="T9" fmla="*/ 284 h 3404"/>
              <a:gd name="T10" fmla="*/ 2024 w 4608"/>
              <a:gd name="T11" fmla="*/ 332 h 3404"/>
              <a:gd name="T12" fmla="*/ 2208 w 4608"/>
              <a:gd name="T13" fmla="*/ 2180 h 3404"/>
              <a:gd name="T14" fmla="*/ 2480 w 4608"/>
              <a:gd name="T15" fmla="*/ 2180 h 3404"/>
              <a:gd name="T16" fmla="*/ 2976 w 4608"/>
              <a:gd name="T17" fmla="*/ 3380 h 3404"/>
              <a:gd name="T18" fmla="*/ 3312 w 4608"/>
              <a:gd name="T19" fmla="*/ 2324 h 3404"/>
              <a:gd name="T20" fmla="*/ 3744 w 4608"/>
              <a:gd name="T21" fmla="*/ 1940 h 3404"/>
              <a:gd name="T22" fmla="*/ 4224 w 4608"/>
              <a:gd name="T23" fmla="*/ 2228 h 3404"/>
              <a:gd name="T24" fmla="*/ 4608 w 4608"/>
              <a:gd name="T25" fmla="*/ 1892 h 3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08" h="3404">
                <a:moveTo>
                  <a:pt x="0" y="2900"/>
                </a:moveTo>
                <a:cubicBezTo>
                  <a:pt x="67" y="2816"/>
                  <a:pt x="256" y="2588"/>
                  <a:pt x="400" y="2396"/>
                </a:cubicBezTo>
                <a:cubicBezTo>
                  <a:pt x="544" y="2204"/>
                  <a:pt x="697" y="2107"/>
                  <a:pt x="864" y="1748"/>
                </a:cubicBezTo>
                <a:cubicBezTo>
                  <a:pt x="1031" y="1389"/>
                  <a:pt x="1245" y="488"/>
                  <a:pt x="1400" y="244"/>
                </a:cubicBezTo>
                <a:cubicBezTo>
                  <a:pt x="1555" y="0"/>
                  <a:pt x="1688" y="269"/>
                  <a:pt x="1792" y="284"/>
                </a:cubicBezTo>
                <a:cubicBezTo>
                  <a:pt x="1896" y="299"/>
                  <a:pt x="1955" y="16"/>
                  <a:pt x="2024" y="332"/>
                </a:cubicBezTo>
                <a:cubicBezTo>
                  <a:pt x="2093" y="648"/>
                  <a:pt x="2132" y="1872"/>
                  <a:pt x="2208" y="2180"/>
                </a:cubicBezTo>
                <a:cubicBezTo>
                  <a:pt x="2284" y="2488"/>
                  <a:pt x="2352" y="1980"/>
                  <a:pt x="2480" y="2180"/>
                </a:cubicBezTo>
                <a:cubicBezTo>
                  <a:pt x="2608" y="2380"/>
                  <a:pt x="2837" y="3356"/>
                  <a:pt x="2976" y="3380"/>
                </a:cubicBezTo>
                <a:cubicBezTo>
                  <a:pt x="3115" y="3404"/>
                  <a:pt x="3184" y="2564"/>
                  <a:pt x="3312" y="2324"/>
                </a:cubicBezTo>
                <a:cubicBezTo>
                  <a:pt x="3440" y="2084"/>
                  <a:pt x="3592" y="1956"/>
                  <a:pt x="3744" y="1940"/>
                </a:cubicBezTo>
                <a:cubicBezTo>
                  <a:pt x="3896" y="1924"/>
                  <a:pt x="4080" y="2236"/>
                  <a:pt x="4224" y="2228"/>
                </a:cubicBezTo>
                <a:cubicBezTo>
                  <a:pt x="4368" y="2220"/>
                  <a:pt x="4488" y="2056"/>
                  <a:pt x="4608" y="1892"/>
                </a:cubicBezTo>
              </a:path>
            </a:pathLst>
          </a:custGeom>
          <a:noFill/>
          <a:ln w="57150" cap="flat" cmpd="sng">
            <a:solidFill>
              <a:srgbClr val="99FF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5416" name="Group 88"/>
          <p:cNvGrpSpPr>
            <a:grpSpLocks/>
          </p:cNvGrpSpPr>
          <p:nvPr/>
        </p:nvGrpSpPr>
        <p:grpSpPr bwMode="auto">
          <a:xfrm>
            <a:off x="914400" y="1371600"/>
            <a:ext cx="7315200" cy="4038600"/>
            <a:chOff x="576" y="864"/>
            <a:chExt cx="4608" cy="2544"/>
          </a:xfrm>
        </p:grpSpPr>
        <p:sp>
          <p:nvSpPr>
            <p:cNvPr id="355417" name="Line 89"/>
            <p:cNvSpPr>
              <a:spLocks noChangeShapeType="1"/>
            </p:cNvSpPr>
            <p:nvPr/>
          </p:nvSpPr>
          <p:spPr bwMode="auto">
            <a:xfrm flipV="1">
              <a:off x="3456" y="3360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5418" name="Line 90"/>
            <p:cNvSpPr>
              <a:spLocks noChangeShapeType="1"/>
            </p:cNvSpPr>
            <p:nvPr/>
          </p:nvSpPr>
          <p:spPr bwMode="auto">
            <a:xfrm flipV="1">
              <a:off x="3456" y="3312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55306" name="Group 91"/>
            <p:cNvGrpSpPr>
              <a:grpSpLocks/>
            </p:cNvGrpSpPr>
            <p:nvPr/>
          </p:nvGrpSpPr>
          <p:grpSpPr bwMode="auto">
            <a:xfrm>
              <a:off x="576" y="864"/>
              <a:ext cx="4608" cy="2544"/>
              <a:chOff x="576" y="864"/>
              <a:chExt cx="4608" cy="2544"/>
            </a:xfrm>
          </p:grpSpPr>
          <p:grpSp>
            <p:nvGrpSpPr>
              <p:cNvPr id="55307" name="Group 92"/>
              <p:cNvGrpSpPr>
                <a:grpSpLocks/>
              </p:cNvGrpSpPr>
              <p:nvPr/>
            </p:nvGrpSpPr>
            <p:grpSpPr bwMode="auto">
              <a:xfrm>
                <a:off x="4032" y="2640"/>
                <a:ext cx="1152" cy="96"/>
                <a:chOff x="576" y="1968"/>
                <a:chExt cx="4608" cy="1056"/>
              </a:xfrm>
            </p:grpSpPr>
            <p:grpSp>
              <p:nvGrpSpPr>
                <p:cNvPr id="55327" name="Group 93"/>
                <p:cNvGrpSpPr>
                  <a:grpSpLocks/>
                </p:cNvGrpSpPr>
                <p:nvPr/>
              </p:nvGrpSpPr>
              <p:grpSpPr bwMode="auto">
                <a:xfrm>
                  <a:off x="576" y="1968"/>
                  <a:ext cx="2304" cy="528"/>
                  <a:chOff x="576" y="2496"/>
                  <a:chExt cx="4608" cy="1344"/>
                </a:xfrm>
              </p:grpSpPr>
              <p:sp>
                <p:nvSpPr>
                  <p:cNvPr id="355422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496"/>
                    <a:ext cx="0" cy="13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55423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496"/>
                    <a:ext cx="46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5542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184" y="2496"/>
                    <a:ext cx="0" cy="13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5328" name="Group 97"/>
                <p:cNvGrpSpPr>
                  <a:grpSpLocks/>
                </p:cNvGrpSpPr>
                <p:nvPr/>
              </p:nvGrpSpPr>
              <p:grpSpPr bwMode="auto">
                <a:xfrm flipV="1">
                  <a:off x="2880" y="2496"/>
                  <a:ext cx="2304" cy="528"/>
                  <a:chOff x="576" y="2496"/>
                  <a:chExt cx="4608" cy="1344"/>
                </a:xfrm>
              </p:grpSpPr>
              <p:sp>
                <p:nvSpPr>
                  <p:cNvPr id="35542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496"/>
                    <a:ext cx="0" cy="13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5542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496"/>
                    <a:ext cx="46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55428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5184" y="2496"/>
                    <a:ext cx="0" cy="13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55308" name="Group 101"/>
              <p:cNvGrpSpPr>
                <a:grpSpLocks/>
              </p:cNvGrpSpPr>
              <p:nvPr/>
            </p:nvGrpSpPr>
            <p:grpSpPr bwMode="auto">
              <a:xfrm>
                <a:off x="1728" y="864"/>
                <a:ext cx="1152" cy="2400"/>
                <a:chOff x="1728" y="864"/>
                <a:chExt cx="1152" cy="2400"/>
              </a:xfrm>
            </p:grpSpPr>
            <p:sp>
              <p:nvSpPr>
                <p:cNvPr id="35543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728" y="864"/>
                  <a:ext cx="0" cy="12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31" name="Line 103"/>
                <p:cNvSpPr>
                  <a:spLocks noChangeShapeType="1"/>
                </p:cNvSpPr>
                <p:nvPr/>
              </p:nvSpPr>
              <p:spPr bwMode="auto">
                <a:xfrm>
                  <a:off x="1728" y="86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32" name="Line 104"/>
                <p:cNvSpPr>
                  <a:spLocks noChangeShapeType="1"/>
                </p:cNvSpPr>
                <p:nvPr/>
              </p:nvSpPr>
              <p:spPr bwMode="auto">
                <a:xfrm>
                  <a:off x="2304" y="864"/>
                  <a:ext cx="0" cy="37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33" name="Line 105"/>
                <p:cNvSpPr>
                  <a:spLocks noChangeShapeType="1"/>
                </p:cNvSpPr>
                <p:nvPr/>
              </p:nvSpPr>
              <p:spPr bwMode="auto">
                <a:xfrm>
                  <a:off x="2304" y="1235"/>
                  <a:ext cx="0" cy="37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3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304" y="160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35" name="Line 107"/>
                <p:cNvSpPr>
                  <a:spLocks noChangeShapeType="1"/>
                </p:cNvSpPr>
                <p:nvPr/>
              </p:nvSpPr>
              <p:spPr bwMode="auto">
                <a:xfrm>
                  <a:off x="2880" y="1606"/>
                  <a:ext cx="0" cy="165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55309" name="Group 108"/>
              <p:cNvGrpSpPr>
                <a:grpSpLocks/>
              </p:cNvGrpSpPr>
              <p:nvPr/>
            </p:nvGrpSpPr>
            <p:grpSpPr bwMode="auto">
              <a:xfrm>
                <a:off x="2880" y="2640"/>
                <a:ext cx="1152" cy="768"/>
                <a:chOff x="2880" y="2640"/>
                <a:chExt cx="1152" cy="768"/>
              </a:xfrm>
            </p:grpSpPr>
            <p:sp>
              <p:nvSpPr>
                <p:cNvPr id="355437" name="Line 109"/>
                <p:cNvSpPr>
                  <a:spLocks noChangeShapeType="1"/>
                </p:cNvSpPr>
                <p:nvPr/>
              </p:nvSpPr>
              <p:spPr bwMode="auto">
                <a:xfrm>
                  <a:off x="2880" y="326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38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880" y="34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39" name="Line 111"/>
                <p:cNvSpPr>
                  <a:spLocks noChangeShapeType="1"/>
                </p:cNvSpPr>
                <p:nvPr/>
              </p:nvSpPr>
              <p:spPr bwMode="auto">
                <a:xfrm>
                  <a:off x="3456" y="331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40" name="Line 112"/>
                <p:cNvSpPr>
                  <a:spLocks noChangeShapeType="1"/>
                </p:cNvSpPr>
                <p:nvPr/>
              </p:nvSpPr>
              <p:spPr bwMode="auto">
                <a:xfrm>
                  <a:off x="4032" y="2640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55310" name="Group 113"/>
              <p:cNvGrpSpPr>
                <a:grpSpLocks/>
              </p:cNvGrpSpPr>
              <p:nvPr/>
            </p:nvGrpSpPr>
            <p:grpSpPr bwMode="auto">
              <a:xfrm>
                <a:off x="576" y="2112"/>
                <a:ext cx="1152" cy="1152"/>
                <a:chOff x="576" y="2112"/>
                <a:chExt cx="1152" cy="1152"/>
              </a:xfrm>
            </p:grpSpPr>
            <p:grpSp>
              <p:nvGrpSpPr>
                <p:cNvPr id="55311" name="Group 114"/>
                <p:cNvGrpSpPr>
                  <a:grpSpLocks/>
                </p:cNvGrpSpPr>
                <p:nvPr/>
              </p:nvGrpSpPr>
              <p:grpSpPr bwMode="auto">
                <a:xfrm flipV="1">
                  <a:off x="576" y="2688"/>
                  <a:ext cx="576" cy="576"/>
                  <a:chOff x="576" y="2496"/>
                  <a:chExt cx="4608" cy="1344"/>
                </a:xfrm>
              </p:grpSpPr>
              <p:sp>
                <p:nvSpPr>
                  <p:cNvPr id="355443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496"/>
                    <a:ext cx="0" cy="13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5544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496"/>
                    <a:ext cx="46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5544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5184" y="2496"/>
                    <a:ext cx="0" cy="134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55446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152" y="211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5447" name="Line 119"/>
                <p:cNvSpPr>
                  <a:spLocks noChangeShapeType="1"/>
                </p:cNvSpPr>
                <p:nvPr/>
              </p:nvSpPr>
              <p:spPr bwMode="auto">
                <a:xfrm>
                  <a:off x="1152" y="211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352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5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5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 Properties  III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2666237"/>
            <a:ext cx="8686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2" descr="phi (t),\phi (2t),\phi (4t),\dots ,\phi (2^{n}t),\dots "/>
          <p:cNvSpPr>
            <a:spLocks noChangeAspect="1" noChangeArrowheads="1"/>
          </p:cNvSpPr>
          <p:nvPr/>
        </p:nvSpPr>
        <p:spPr bwMode="auto">
          <a:xfrm>
            <a:off x="0" y="1934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6237"/>
            <a:ext cx="6761492" cy="955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373" y="183943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Orthogonality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108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20" y="1918125"/>
            <a:ext cx="3527563" cy="105656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1356968"/>
            <a:ext cx="8686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Functional</a:t>
            </a:r>
            <a:r>
              <a:rPr kumimoji="0" lang="en-US" altLang="x-non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relationship:</a:t>
            </a: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2" descr="phi (t),\phi (2t),\phi (4t),\dots ,\phi (2^{n}t),\dots "/>
          <p:cNvSpPr>
            <a:spLocks noChangeAspect="1" noChangeArrowheads="1"/>
          </p:cNvSpPr>
          <p:nvPr/>
        </p:nvSpPr>
        <p:spPr bwMode="auto">
          <a:xfrm>
            <a:off x="0" y="1934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799" y="3137041"/>
            <a:ext cx="7980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follows that coefficients of scale </a:t>
            </a:r>
            <a:r>
              <a:rPr lang="en-US" sz="2400" i="1" dirty="0"/>
              <a:t>n</a:t>
            </a:r>
            <a:r>
              <a:rPr lang="en-US" sz="2400" dirty="0"/>
              <a:t> can be calculated by </a:t>
            </a:r>
            <a:endParaRPr lang="en-US" sz="2400" dirty="0" smtClean="0"/>
          </a:p>
          <a:p>
            <a:r>
              <a:rPr lang="en-US" sz="2400" dirty="0" smtClean="0"/>
              <a:t>coefficients </a:t>
            </a:r>
            <a:r>
              <a:rPr lang="en-US" sz="2400" dirty="0"/>
              <a:t>of scale </a:t>
            </a:r>
            <a:r>
              <a:rPr lang="en-US" sz="2400" i="1" dirty="0"/>
              <a:t>n+1</a:t>
            </a:r>
            <a:r>
              <a:rPr lang="en-US" sz="2400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09" y="4130389"/>
            <a:ext cx="5781341" cy="23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7013"/>
            <a:ext cx="2158414" cy="87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" y="2544417"/>
            <a:ext cx="3372501" cy="6374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63617" y="2796209"/>
            <a:ext cx="503583" cy="185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729" y="2544417"/>
            <a:ext cx="3782895" cy="65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977" y="3637997"/>
            <a:ext cx="2856880" cy="56432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284615" y="3827393"/>
            <a:ext cx="503583" cy="185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41" y="4847810"/>
            <a:ext cx="264160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617" y="4282660"/>
            <a:ext cx="4699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sz="4000" b="1">
                <a:solidFill>
                  <a:srgbClr val="000099"/>
                </a:solidFill>
              </a:rPr>
              <a:t>Wavelet  functions examples</a:t>
            </a:r>
            <a:r>
              <a:rPr lang="en-US" altLang="x-none" sz="3600">
                <a:solidFill>
                  <a:srgbClr val="000099"/>
                </a:solidFill>
              </a:rPr>
              <a:t/>
            </a:r>
            <a:br>
              <a:rPr lang="en-US" altLang="x-none" sz="3600">
                <a:solidFill>
                  <a:srgbClr val="000099"/>
                </a:solidFill>
              </a:rPr>
            </a:br>
            <a:endParaRPr lang="en-US" altLang="x-none" sz="3600">
              <a:solidFill>
                <a:srgbClr val="000099"/>
              </a:solidFill>
            </a:endParaRPr>
          </a:p>
        </p:txBody>
      </p:sp>
      <p:sp>
        <p:nvSpPr>
          <p:cNvPr id="35738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048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/>
              <a:t>Haar  function</a:t>
            </a:r>
          </a:p>
          <a:p>
            <a:pPr eaLnBrk="1" hangingPunct="1">
              <a:lnSpc>
                <a:spcPct val="90000"/>
              </a:lnSpc>
            </a:pPr>
            <a:endParaRPr lang="en-US" altLang="x-none" sz="2800"/>
          </a:p>
          <a:p>
            <a:pPr eaLnBrk="1" hangingPunct="1">
              <a:lnSpc>
                <a:spcPct val="90000"/>
              </a:lnSpc>
            </a:pPr>
            <a:endParaRPr lang="en-US" altLang="x-none" sz="2800"/>
          </a:p>
          <a:p>
            <a:pPr eaLnBrk="1" hangingPunct="1">
              <a:lnSpc>
                <a:spcPct val="90000"/>
              </a:lnSpc>
            </a:pPr>
            <a:endParaRPr lang="en-US" altLang="x-none" sz="2800"/>
          </a:p>
          <a:p>
            <a:pPr eaLnBrk="1" hangingPunct="1">
              <a:lnSpc>
                <a:spcPct val="90000"/>
              </a:lnSpc>
            </a:pPr>
            <a:endParaRPr lang="en-US" altLang="x-none" sz="2800"/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Daubechies function</a:t>
            </a:r>
          </a:p>
        </p:txBody>
      </p:sp>
      <p:pic>
        <p:nvPicPr>
          <p:cNvPr id="357383" name="Picture 7" descr="daub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371600"/>
            <a:ext cx="5181600" cy="4724400"/>
          </a:xfrm>
        </p:spPr>
      </p:pic>
    </p:spTree>
    <p:extLst>
      <p:ext uri="{BB962C8B-B14F-4D97-AF65-F5344CB8AC3E}">
        <p14:creationId xmlns:p14="http://schemas.microsoft.com/office/powerpoint/2010/main" val="1226080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Cosine Transform -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216" y="2460368"/>
            <a:ext cx="6023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400" dirty="0"/>
              <a:t>One-dimensional DCT</a:t>
            </a:r>
          </a:p>
          <a:p>
            <a:endParaRPr lang="en-US" altLang="x-none" sz="2400" dirty="0"/>
          </a:p>
          <a:p>
            <a:r>
              <a:rPr lang="en-US" altLang="x-none" sz="2400" dirty="0" smtClean="0"/>
              <a:t>Orthogonality</a:t>
            </a:r>
            <a:endParaRPr lang="en-US" altLang="x-none" sz="2400" dirty="0"/>
          </a:p>
          <a:p>
            <a:endParaRPr lang="en-US" altLang="x-none" sz="2400" dirty="0"/>
          </a:p>
          <a:p>
            <a:r>
              <a:rPr lang="en-US" altLang="x-none" sz="2400" dirty="0"/>
              <a:t>Two-dimensional DCT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Image Compression (grayscale, </a:t>
            </a:r>
            <a:r>
              <a:rPr lang="en-US" altLang="x-none" sz="2400" dirty="0">
                <a:solidFill>
                  <a:srgbClr val="FF3300"/>
                </a:solidFill>
              </a:rPr>
              <a:t>c</a:t>
            </a:r>
            <a:r>
              <a:rPr lang="en-US" altLang="x-none" sz="2400" dirty="0">
                <a:solidFill>
                  <a:srgbClr val="009900"/>
                </a:solidFill>
              </a:rPr>
              <a:t>o</a:t>
            </a:r>
            <a:r>
              <a:rPr lang="en-US" altLang="x-none" sz="2400" dirty="0">
                <a:solidFill>
                  <a:schemeClr val="folHlink"/>
                </a:solidFill>
              </a:rPr>
              <a:t>l</a:t>
            </a:r>
            <a:r>
              <a:rPr lang="en-US" altLang="x-none" sz="2400" dirty="0"/>
              <a:t>or)</a:t>
            </a:r>
          </a:p>
          <a:p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7313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x-none" sz="4000" u="sng">
                <a:solidFill>
                  <a:srgbClr val="000099"/>
                </a:solidFill>
              </a:rPr>
              <a:t>Properties of Daubechies wavelets</a:t>
            </a:r>
            <a:r>
              <a:rPr lang="de-DE" altLang="x-none" sz="4000" u="sng">
                <a:solidFill>
                  <a:srgbClr val="FF3300"/>
                </a:solidFill>
              </a:rPr>
              <a:t/>
            </a:r>
            <a:br>
              <a:rPr lang="de-DE" altLang="x-none" sz="4000" u="sng">
                <a:solidFill>
                  <a:srgbClr val="FF3300"/>
                </a:solidFill>
              </a:rPr>
            </a:br>
            <a:r>
              <a:rPr lang="de-DE" altLang="x-none" sz="1800" b="0">
                <a:solidFill>
                  <a:schemeClr val="accent1"/>
                </a:solidFill>
              </a:rPr>
              <a:t>I. Daubechies, </a:t>
            </a:r>
            <a:r>
              <a:rPr lang="de-DE" altLang="x-none" sz="1800" b="0" i="1">
                <a:solidFill>
                  <a:schemeClr val="accent1"/>
                </a:solidFill>
              </a:rPr>
              <a:t>Comm. Pure Appl. Math.</a:t>
            </a:r>
            <a:r>
              <a:rPr lang="de-DE" altLang="x-none" sz="1800" b="0">
                <a:solidFill>
                  <a:schemeClr val="accent1"/>
                </a:solidFill>
              </a:rPr>
              <a:t> </a:t>
            </a:r>
            <a:r>
              <a:rPr lang="de-DE" altLang="x-none" sz="1800" b="0" u="sng">
                <a:solidFill>
                  <a:schemeClr val="accent1"/>
                </a:solidFill>
              </a:rPr>
              <a:t>41</a:t>
            </a:r>
            <a:r>
              <a:rPr lang="de-DE" altLang="x-none" sz="1800" b="0">
                <a:solidFill>
                  <a:schemeClr val="accent1"/>
                </a:solidFill>
              </a:rPr>
              <a:t> (1988) 909.</a:t>
            </a:r>
            <a:endParaRPr lang="en-US" altLang="x-none" sz="1800" b="0" u="sng">
              <a:solidFill>
                <a:schemeClr val="accent1"/>
              </a:solidFill>
            </a:endParaRP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457200" y="1752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x-none" sz="2400" b="0">
                <a:solidFill>
                  <a:srgbClr val="0000FF"/>
                </a:solidFill>
              </a:rPr>
              <a:t>Compact support</a:t>
            </a:r>
          </a:p>
          <a:p>
            <a:pPr lvl="1" eaLnBrk="1" hangingPunct="1"/>
            <a:r>
              <a:rPr lang="de-DE" altLang="x-none" sz="2400" b="0"/>
              <a:t>finite number of filter parameters / fast</a:t>
            </a:r>
            <a:r>
              <a:rPr lang="de-DE" altLang="x-none" sz="2400" b="0">
                <a:solidFill>
                  <a:srgbClr val="CC99FF"/>
                </a:solidFill>
              </a:rPr>
              <a:t> </a:t>
            </a:r>
            <a:r>
              <a:rPr lang="de-DE" altLang="x-none" sz="2400" b="0"/>
              <a:t>implementations </a:t>
            </a:r>
            <a:endParaRPr lang="de-DE" altLang="x-none" sz="2000" b="0">
              <a:solidFill>
                <a:srgbClr val="0000FF"/>
              </a:solidFill>
            </a:endParaRPr>
          </a:p>
          <a:p>
            <a:pPr lvl="1" eaLnBrk="1" hangingPunct="1"/>
            <a:r>
              <a:rPr lang="de-DE" altLang="x-none" sz="2400" b="0"/>
              <a:t>high compressibility</a:t>
            </a:r>
          </a:p>
          <a:p>
            <a:pPr lvl="1" eaLnBrk="1" hangingPunct="1"/>
            <a:r>
              <a:rPr lang="de-DE" altLang="x-none" sz="2400" b="0"/>
              <a:t>fine scale amplitudes are very small in regions where the function is smooth / sensitive recognition of structures</a:t>
            </a:r>
          </a:p>
          <a:p>
            <a:pPr eaLnBrk="1" hangingPunct="1"/>
            <a:r>
              <a:rPr lang="de-DE" altLang="x-none" sz="2400" b="0">
                <a:solidFill>
                  <a:srgbClr val="0000FF"/>
                </a:solidFill>
              </a:rPr>
              <a:t>Identical forward / backward filter parameters</a:t>
            </a:r>
          </a:p>
          <a:p>
            <a:pPr lvl="1" eaLnBrk="1" hangingPunct="1"/>
            <a:r>
              <a:rPr lang="de-DE" altLang="x-none" sz="2400" b="0"/>
              <a:t>fast, exact reconstruction</a:t>
            </a:r>
          </a:p>
          <a:p>
            <a:pPr lvl="1" eaLnBrk="1" hangingPunct="1"/>
            <a:r>
              <a:rPr lang="de-DE" altLang="x-none" sz="2400" b="0"/>
              <a:t>very asymmetric</a:t>
            </a:r>
            <a:endParaRPr lang="en-US" altLang="x-none" sz="2400" b="0"/>
          </a:p>
        </p:txBody>
      </p:sp>
    </p:spTree>
    <p:extLst>
      <p:ext uri="{BB962C8B-B14F-4D97-AF65-F5344CB8AC3E}">
        <p14:creationId xmlns:p14="http://schemas.microsoft.com/office/powerpoint/2010/main" val="312783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3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3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3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mtClean="0">
                <a:solidFill>
                  <a:srgbClr val="000099"/>
                </a:solidFill>
              </a:rPr>
              <a:t>Mallat* Filter Scheme</a:t>
            </a: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/>
              <a:t>Mallat was the first to implement this scheme, using a well known filter design called “</a:t>
            </a:r>
            <a:r>
              <a:rPr lang="en-US" altLang="x-none" b="0">
                <a:solidFill>
                  <a:srgbClr val="0033CC"/>
                </a:solidFill>
              </a:rPr>
              <a:t>two channel sub band coder</a:t>
            </a:r>
            <a:r>
              <a:rPr lang="en-US" altLang="x-none" b="0"/>
              <a:t>”, yielding a </a:t>
            </a:r>
            <a:r>
              <a:rPr lang="en-US" altLang="x-none" b="0" i="1">
                <a:solidFill>
                  <a:srgbClr val="CC0000"/>
                </a:solidFill>
              </a:rPr>
              <a:t>‘Fast Wavelet Transform’</a:t>
            </a:r>
            <a:endParaRPr lang="en-US" altLang="x-none" b="0" i="1"/>
          </a:p>
        </p:txBody>
      </p:sp>
    </p:spTree>
    <p:extLst>
      <p:ext uri="{BB962C8B-B14F-4D97-AF65-F5344CB8AC3E}">
        <p14:creationId xmlns:p14="http://schemas.microsoft.com/office/powerpoint/2010/main" val="185173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000099"/>
                </a:solidFill>
              </a:rPr>
              <a:t>Approximations and Details:</a:t>
            </a:r>
            <a:endParaRPr lang="en-US" altLang="x-none" sz="4400"/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>
                <a:solidFill>
                  <a:srgbClr val="CC0000"/>
                </a:solidFill>
              </a:rPr>
              <a:t>Approximations</a:t>
            </a:r>
            <a:r>
              <a:rPr lang="en-US" altLang="x-none" b="0" smtClean="0"/>
              <a:t>: High-scale, low-frequency components of the signal</a:t>
            </a:r>
          </a:p>
          <a:p>
            <a:pPr eaLnBrk="1" hangingPunct="1">
              <a:defRPr/>
            </a:pPr>
            <a:r>
              <a:rPr lang="en-US" altLang="x-none" b="0" smtClean="0">
                <a:solidFill>
                  <a:srgbClr val="CC0000"/>
                </a:solidFill>
              </a:rPr>
              <a:t>Details</a:t>
            </a:r>
            <a:r>
              <a:rPr lang="en-US" altLang="x-none" b="0" smtClean="0"/>
              <a:t>: low-scale, high-frequency components</a:t>
            </a:r>
          </a:p>
        </p:txBody>
      </p:sp>
      <p:grpSp>
        <p:nvGrpSpPr>
          <p:cNvPr id="368646" name="Group 6"/>
          <p:cNvGrpSpPr>
            <a:grpSpLocks/>
          </p:cNvGrpSpPr>
          <p:nvPr/>
        </p:nvGrpSpPr>
        <p:grpSpPr bwMode="auto">
          <a:xfrm>
            <a:off x="1355725" y="4038600"/>
            <a:ext cx="5197475" cy="2362200"/>
            <a:chOff x="854" y="2544"/>
            <a:chExt cx="3274" cy="1488"/>
          </a:xfrm>
        </p:grpSpPr>
        <p:sp>
          <p:nvSpPr>
            <p:cNvPr id="368647" name="Rectangle 7"/>
            <p:cNvSpPr>
              <a:spLocks noChangeArrowheads="1"/>
            </p:cNvSpPr>
            <p:nvPr/>
          </p:nvSpPr>
          <p:spPr bwMode="auto">
            <a:xfrm>
              <a:off x="2304" y="2544"/>
              <a:ext cx="1536" cy="148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68648" name="Line 8"/>
            <p:cNvSpPr>
              <a:spLocks noChangeShapeType="1"/>
            </p:cNvSpPr>
            <p:nvPr/>
          </p:nvSpPr>
          <p:spPr bwMode="auto">
            <a:xfrm>
              <a:off x="864" y="3312"/>
              <a:ext cx="14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649" name="Text Box 9"/>
            <p:cNvSpPr txBox="1">
              <a:spLocks noChangeArrowheads="1"/>
            </p:cNvSpPr>
            <p:nvPr/>
          </p:nvSpPr>
          <p:spPr bwMode="auto">
            <a:xfrm>
              <a:off x="854" y="3386"/>
              <a:ext cx="1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x-none" sz="2400" b="0">
                  <a:latin typeface="Times New Roman" charset="0"/>
                </a:rPr>
                <a:t>Input Signal</a:t>
              </a:r>
            </a:p>
          </p:txBody>
        </p:sp>
        <p:sp>
          <p:nvSpPr>
            <p:cNvPr id="368650" name="Line 10"/>
            <p:cNvSpPr>
              <a:spLocks noChangeShapeType="1"/>
            </p:cNvSpPr>
            <p:nvPr/>
          </p:nvSpPr>
          <p:spPr bwMode="auto">
            <a:xfrm>
              <a:off x="2304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651" name="Line 11"/>
            <p:cNvSpPr>
              <a:spLocks noChangeShapeType="1"/>
            </p:cNvSpPr>
            <p:nvPr/>
          </p:nvSpPr>
          <p:spPr bwMode="auto">
            <a:xfrm>
              <a:off x="2496" y="2880"/>
              <a:ext cx="0" cy="9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652" name="Line 12"/>
            <p:cNvSpPr>
              <a:spLocks noChangeShapeType="1"/>
            </p:cNvSpPr>
            <p:nvPr/>
          </p:nvSpPr>
          <p:spPr bwMode="auto">
            <a:xfrm>
              <a:off x="2496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653" name="Line 13"/>
            <p:cNvSpPr>
              <a:spLocks noChangeShapeType="1"/>
            </p:cNvSpPr>
            <p:nvPr/>
          </p:nvSpPr>
          <p:spPr bwMode="auto">
            <a:xfrm>
              <a:off x="2496" y="379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654" name="Rectangle 14"/>
            <p:cNvSpPr>
              <a:spLocks noChangeArrowheads="1"/>
            </p:cNvSpPr>
            <p:nvPr/>
          </p:nvSpPr>
          <p:spPr bwMode="auto">
            <a:xfrm>
              <a:off x="2688" y="2736"/>
              <a:ext cx="52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x-none" sz="2400">
                  <a:solidFill>
                    <a:schemeClr val="accent2"/>
                  </a:solidFill>
                  <a:latin typeface="Times New Roman" charset="0"/>
                </a:rPr>
                <a:t>LPF</a:t>
              </a:r>
              <a:endParaRPr lang="en-US" altLang="x-none" sz="2400" b="0">
                <a:latin typeface="Times New Roman" charset="0"/>
              </a:endParaRPr>
            </a:p>
          </p:txBody>
        </p:sp>
        <p:sp>
          <p:nvSpPr>
            <p:cNvPr id="368655" name="Rectangle 15"/>
            <p:cNvSpPr>
              <a:spLocks noChangeArrowheads="1"/>
            </p:cNvSpPr>
            <p:nvPr/>
          </p:nvSpPr>
          <p:spPr bwMode="auto">
            <a:xfrm>
              <a:off x="2688" y="3600"/>
              <a:ext cx="52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68656" name="Text Box 16"/>
            <p:cNvSpPr txBox="1">
              <a:spLocks noChangeArrowheads="1"/>
            </p:cNvSpPr>
            <p:nvPr/>
          </p:nvSpPr>
          <p:spPr bwMode="auto">
            <a:xfrm>
              <a:off x="2688" y="3648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2400">
                  <a:solidFill>
                    <a:schemeClr val="accent2"/>
                  </a:solidFill>
                  <a:latin typeface="Times New Roman" charset="0"/>
                </a:rPr>
                <a:t>HPF</a:t>
              </a:r>
              <a:endParaRPr lang="en-US" altLang="x-none" sz="2400" b="0">
                <a:latin typeface="Times New Roman" charset="0"/>
              </a:endParaRPr>
            </a:p>
          </p:txBody>
        </p:sp>
        <p:sp>
          <p:nvSpPr>
            <p:cNvPr id="368657" name="Line 17"/>
            <p:cNvSpPr>
              <a:spLocks noChangeShapeType="1"/>
            </p:cNvSpPr>
            <p:nvPr/>
          </p:nvSpPr>
          <p:spPr bwMode="auto">
            <a:xfrm>
              <a:off x="3216" y="2880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658" name="Line 18"/>
            <p:cNvSpPr>
              <a:spLocks noChangeShapeType="1"/>
            </p:cNvSpPr>
            <p:nvPr/>
          </p:nvSpPr>
          <p:spPr bwMode="auto">
            <a:xfrm>
              <a:off x="3216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08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000099"/>
                </a:solidFill>
              </a:rPr>
              <a:t>Decimation</a:t>
            </a:r>
            <a:endParaRPr lang="en-US" altLang="x-none" sz="4400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304800" y="1981200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The former process produces </a:t>
            </a:r>
            <a:r>
              <a:rPr lang="en-US" altLang="x-none" b="0" u="sng" smtClean="0"/>
              <a:t>twice the data</a:t>
            </a:r>
            <a:r>
              <a:rPr lang="en-US" altLang="x-none" b="0" smtClean="0"/>
              <a:t> it began with: N input samples produce N approximations coefficients and N detail coefficients.</a:t>
            </a:r>
          </a:p>
          <a:p>
            <a:pPr eaLnBrk="1" hangingPunct="1">
              <a:defRPr/>
            </a:pPr>
            <a:r>
              <a:rPr lang="en-US" altLang="x-none" b="0" smtClean="0"/>
              <a:t>To correct this, we </a:t>
            </a:r>
            <a:r>
              <a:rPr lang="en-US" altLang="x-none" b="0" i="1" smtClean="0">
                <a:solidFill>
                  <a:srgbClr val="0033CC"/>
                </a:solidFill>
              </a:rPr>
              <a:t>Down sample</a:t>
            </a:r>
            <a:r>
              <a:rPr lang="en-US" altLang="x-none" b="0" i="1" smtClean="0"/>
              <a:t> (</a:t>
            </a:r>
            <a:r>
              <a:rPr lang="en-US" altLang="x-none" b="0" smtClean="0"/>
              <a:t>or: </a:t>
            </a:r>
            <a:r>
              <a:rPr lang="en-US" altLang="x-none" b="0" i="1" smtClean="0">
                <a:solidFill>
                  <a:srgbClr val="0033CC"/>
                </a:solidFill>
              </a:rPr>
              <a:t>Decimate)</a:t>
            </a:r>
            <a:r>
              <a:rPr lang="en-US" altLang="x-none" b="0" smtClean="0"/>
              <a:t> the filter output by two, by simply </a:t>
            </a:r>
            <a:r>
              <a:rPr lang="en-US" altLang="x-none" b="0" smtClean="0">
                <a:solidFill>
                  <a:srgbClr val="CC0000"/>
                </a:solidFill>
              </a:rPr>
              <a:t>throwing</a:t>
            </a:r>
            <a:r>
              <a:rPr lang="en-US" altLang="x-none" b="0" smtClean="0"/>
              <a:t> </a:t>
            </a:r>
            <a:r>
              <a:rPr lang="en-US" altLang="x-none" b="0" smtClean="0">
                <a:solidFill>
                  <a:srgbClr val="CC0000"/>
                </a:solidFill>
              </a:rPr>
              <a:t>away</a:t>
            </a:r>
            <a:r>
              <a:rPr lang="en-US" altLang="x-none" b="0" smtClean="0"/>
              <a:t> every second coefficient.</a:t>
            </a:r>
          </a:p>
        </p:txBody>
      </p:sp>
    </p:spTree>
    <p:extLst>
      <p:ext uri="{BB962C8B-B14F-4D97-AF65-F5344CB8AC3E}">
        <p14:creationId xmlns:p14="http://schemas.microsoft.com/office/powerpoint/2010/main" val="3440252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mtClean="0">
                <a:solidFill>
                  <a:srgbClr val="000099"/>
                </a:solidFill>
              </a:rPr>
              <a:t>Decimation</a:t>
            </a:r>
            <a:r>
              <a:rPr lang="en-US" altLang="x-none" smtClean="0"/>
              <a:t> (cont’d)</a:t>
            </a:r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3184525" y="4038600"/>
            <a:ext cx="2378075" cy="1905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>
            <a:off x="1368425" y="5021263"/>
            <a:ext cx="1816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1355725" y="5116513"/>
            <a:ext cx="1587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2400" b="0">
                <a:latin typeface="Times New Roman" charset="0"/>
              </a:rPr>
              <a:t>Input Signal</a:t>
            </a:r>
          </a:p>
        </p:txBody>
      </p:sp>
      <p:sp>
        <p:nvSpPr>
          <p:cNvPr id="371720" name="Line 8"/>
          <p:cNvSpPr>
            <a:spLocks noChangeShapeType="1"/>
          </p:cNvSpPr>
          <p:nvPr/>
        </p:nvSpPr>
        <p:spPr bwMode="auto">
          <a:xfrm>
            <a:off x="3184525" y="5021263"/>
            <a:ext cx="2428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>
            <a:off x="3427413" y="4468813"/>
            <a:ext cx="0" cy="11668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3427413" y="4468813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3427413" y="5635625"/>
            <a:ext cx="2428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3670300" y="4284663"/>
            <a:ext cx="665163" cy="43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LPF</a:t>
            </a:r>
            <a:endParaRPr lang="en-US" altLang="x-none" sz="2400" b="0">
              <a:latin typeface="Times New Roman" charset="0"/>
            </a:endParaRPr>
          </a:p>
        </p:txBody>
      </p:sp>
      <p:sp>
        <p:nvSpPr>
          <p:cNvPr id="371725" name="Rectangle 13"/>
          <p:cNvSpPr>
            <a:spLocks noChangeArrowheads="1"/>
          </p:cNvSpPr>
          <p:nvPr/>
        </p:nvSpPr>
        <p:spPr bwMode="auto">
          <a:xfrm>
            <a:off x="3670300" y="5391150"/>
            <a:ext cx="665163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3670300" y="5451475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HPF</a:t>
            </a:r>
            <a:endParaRPr lang="en-US" altLang="x-none" sz="2400" b="0">
              <a:latin typeface="Times New Roman" charset="0"/>
            </a:endParaRPr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>
            <a:off x="43434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28" name="Line 16"/>
          <p:cNvSpPr>
            <a:spLocks noChangeShapeType="1"/>
          </p:cNvSpPr>
          <p:nvPr/>
        </p:nvSpPr>
        <p:spPr bwMode="auto">
          <a:xfrm>
            <a:off x="43434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>
            <a:off x="4648200" y="42672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4648200" y="54102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>
            <a:off x="48006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>
            <a:off x="50292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>
            <a:off x="5029200" y="563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6096000" y="4191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800">
                <a:solidFill>
                  <a:schemeClr val="accent2"/>
                </a:solidFill>
                <a:latin typeface="Times New Roman" charset="0"/>
              </a:rPr>
              <a:t>A*</a:t>
            </a: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6096000" y="5410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800">
                <a:solidFill>
                  <a:schemeClr val="accent2"/>
                </a:solidFill>
                <a:latin typeface="Times New Roman" charset="0"/>
              </a:rPr>
              <a:t>D*</a:t>
            </a:r>
          </a:p>
        </p:txBody>
      </p:sp>
      <p:sp>
        <p:nvSpPr>
          <p:cNvPr id="371737" name="Text Box 25"/>
          <p:cNvSpPr txBox="1">
            <a:spLocks noChangeArrowheads="1"/>
          </p:cNvSpPr>
          <p:nvPr/>
        </p:nvSpPr>
        <p:spPr bwMode="auto">
          <a:xfrm>
            <a:off x="762000" y="25908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3200" b="0">
                <a:latin typeface="Times New Roman" charset="0"/>
              </a:rPr>
              <a:t>So, a complete one stage block looks like:</a:t>
            </a:r>
          </a:p>
        </p:txBody>
      </p:sp>
    </p:spTree>
    <p:extLst>
      <p:ext uri="{BB962C8B-B14F-4D97-AF65-F5344CB8AC3E}">
        <p14:creationId xmlns:p14="http://schemas.microsoft.com/office/powerpoint/2010/main" val="653206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CC0000"/>
                </a:solidFill>
              </a:rPr>
              <a:t>Multi-level</a:t>
            </a:r>
            <a:r>
              <a:rPr lang="en-US" altLang="x-none" sz="4400">
                <a:solidFill>
                  <a:srgbClr val="000099"/>
                </a:solidFill>
              </a:rPr>
              <a:t> Decomposition</a:t>
            </a:r>
            <a:endParaRPr lang="en-US" altLang="x-none" sz="4400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Iterating the decomposition process, breaks the input signal into many lower-resolution components: </a:t>
            </a:r>
            <a:r>
              <a:rPr lang="en-US" altLang="x-none" b="0" i="1" smtClean="0">
                <a:solidFill>
                  <a:srgbClr val="CC0000"/>
                </a:solidFill>
              </a:rPr>
              <a:t>Wavelet decomposition tree</a:t>
            </a:r>
            <a:r>
              <a:rPr lang="en-US" altLang="x-none" b="0" smtClean="0">
                <a:solidFill>
                  <a:srgbClr val="CC0000"/>
                </a:solidFill>
              </a:rPr>
              <a:t>:</a:t>
            </a:r>
          </a:p>
        </p:txBody>
      </p:sp>
      <p:pic>
        <p:nvPicPr>
          <p:cNvPr id="37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1763"/>
            <a:ext cx="3352800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139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dirty="0" smtClean="0">
                <a:solidFill>
                  <a:srgbClr val="CC0000"/>
                </a:solidFill>
              </a:rPr>
              <a:t>Wavelets and Pyramid</a:t>
            </a:r>
            <a:endParaRPr lang="en-US" altLang="x-none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860550"/>
            <a:ext cx="8001000" cy="313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5288340"/>
            <a:ext cx="12457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pyramid—each wavelet level stores </a:t>
            </a:r>
            <a:r>
              <a:rPr lang="en-US" sz="2400" dirty="0" smtClean="0"/>
              <a:t>3/4</a:t>
            </a:r>
            <a:endParaRPr lang="en-US" sz="2400" dirty="0"/>
          </a:p>
          <a:p>
            <a:r>
              <a:rPr lang="en-US" sz="2400" dirty="0"/>
              <a:t>of the original pixels (usually the horizontal, vertical, and mixed gradients), so that the total</a:t>
            </a:r>
          </a:p>
          <a:p>
            <a:r>
              <a:rPr lang="en-US" sz="2400" dirty="0"/>
              <a:t>number of wavelet coefficients and original pixels is the same.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19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0" y="4037219"/>
            <a:ext cx="7411738" cy="2496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6" y="1646858"/>
            <a:ext cx="7318636" cy="2390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2209" y="715617"/>
            <a:ext cx="573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2D </a:t>
            </a:r>
            <a:r>
              <a:rPr lang="en-US" sz="3600" dirty="0">
                <a:solidFill>
                  <a:srgbClr val="C00000"/>
                </a:solidFill>
              </a:rPr>
              <a:t>W</a:t>
            </a:r>
            <a:r>
              <a:rPr lang="en-US" sz="3600" dirty="0" smtClean="0">
                <a:solidFill>
                  <a:srgbClr val="C00000"/>
                </a:solidFill>
              </a:rPr>
              <a:t>avelet Decomposition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8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209" y="715617"/>
            <a:ext cx="573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2D </a:t>
            </a:r>
            <a:r>
              <a:rPr lang="en-US" sz="3600" dirty="0">
                <a:solidFill>
                  <a:srgbClr val="C00000"/>
                </a:solidFill>
              </a:rPr>
              <a:t>W</a:t>
            </a:r>
            <a:r>
              <a:rPr lang="en-US" sz="3600" dirty="0" smtClean="0">
                <a:solidFill>
                  <a:srgbClr val="C00000"/>
                </a:solidFill>
              </a:rPr>
              <a:t>avelet Decomposition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2014330"/>
            <a:ext cx="8940377" cy="28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2070100"/>
            <a:ext cx="6096000" cy="47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122" y="940904"/>
            <a:ext cx="4630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2D Wavelet transform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33" y="1264069"/>
            <a:ext cx="1734516" cy="17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Cosine Transform (DCT)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56522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smtClean="0">
                <a:solidFill>
                  <a:srgbClr val="002060"/>
                </a:solidFill>
              </a:rPr>
              <a:t>A variant of the Discrete Fourier Transform – using only real numbers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smtClean="0">
                <a:solidFill>
                  <a:srgbClr val="002060"/>
                </a:solidFill>
              </a:rPr>
              <a:t>Periodic and symmetric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smtClean="0">
                <a:solidFill>
                  <a:srgbClr val="002060"/>
                </a:solidFill>
              </a:rPr>
              <a:t>The energy of a DCT transformed data (if the original data is correlated) is concentrated in a few coefficients – well suited for compression.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smtClean="0">
                <a:solidFill>
                  <a:srgbClr val="002060"/>
                </a:solidFill>
              </a:rPr>
              <a:t> A good approximation to the optimal </a:t>
            </a:r>
            <a:r>
              <a:rPr lang="en-US" sz="2400" err="1" smtClean="0">
                <a:solidFill>
                  <a:srgbClr val="002060"/>
                </a:solidFill>
              </a:rPr>
              <a:t>Karhunen-Loeve</a:t>
            </a:r>
            <a:r>
              <a:rPr lang="en-US" sz="2400" smtClean="0">
                <a:solidFill>
                  <a:srgbClr val="002060"/>
                </a:solidFill>
              </a:rPr>
              <a:t> (KL) decomposition of natural image statistics over a small patches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541"/>
            <a:ext cx="9144000" cy="4442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122" y="940904"/>
            <a:ext cx="4630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2D Wavelet transform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122" y="940904"/>
            <a:ext cx="7169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2D Wavelet transform – Jpeg2000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0" y="1742346"/>
            <a:ext cx="5026715" cy="49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smtClean="0">
                <a:solidFill>
                  <a:srgbClr val="000099"/>
                </a:solidFill>
              </a:rPr>
              <a:t>Orthogonality</a:t>
            </a:r>
            <a:r>
              <a:rPr lang="en-US" altLang="x-none" b="1" smtClean="0"/>
              <a:t> 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For 2</a:t>
            </a:r>
            <a:r>
              <a:rPr lang="en-US" altLang="x-none" sz="2400"/>
              <a:t> </a:t>
            </a:r>
            <a:r>
              <a:rPr lang="en-US" altLang="x-none" sz="2800"/>
              <a:t>vectors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/>
          </a:p>
          <a:p>
            <a:pPr eaLnBrk="1" hangingPunct="1">
              <a:lnSpc>
                <a:spcPct val="90000"/>
              </a:lnSpc>
            </a:pPr>
            <a:endParaRPr lang="en-US" altLang="x-none" sz="2400"/>
          </a:p>
          <a:p>
            <a:pPr eaLnBrk="1" hangingPunct="1">
              <a:lnSpc>
                <a:spcPct val="90000"/>
              </a:lnSpc>
            </a:pPr>
            <a:endParaRPr lang="en-US" altLang="x-none" sz="2400"/>
          </a:p>
          <a:p>
            <a:pPr eaLnBrk="1" hangingPunct="1">
              <a:lnSpc>
                <a:spcPct val="90000"/>
              </a:lnSpc>
            </a:pPr>
            <a:endParaRPr lang="en-US" altLang="x-none" sz="2400"/>
          </a:p>
          <a:p>
            <a:pPr eaLnBrk="1" hangingPunct="1">
              <a:lnSpc>
                <a:spcPct val="90000"/>
              </a:lnSpc>
            </a:pPr>
            <a:endParaRPr lang="en-US" altLang="x-none" sz="2400"/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For 2</a:t>
            </a:r>
            <a:r>
              <a:rPr lang="en-US" altLang="x-none" sz="2400"/>
              <a:t> </a:t>
            </a:r>
            <a:r>
              <a:rPr lang="en-US" altLang="x-none" sz="2800"/>
              <a:t>functions</a:t>
            </a:r>
          </a:p>
        </p:txBody>
      </p:sp>
      <p:pic>
        <p:nvPicPr>
          <p:cNvPr id="3747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192713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9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886200"/>
            <a:ext cx="5713413" cy="1489075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x-none" sz="4000" smtClean="0">
                <a:solidFill>
                  <a:srgbClr val="000099"/>
                </a:solidFill>
              </a:rPr>
              <a:t>Why  wavelets  have  orthogonal  base ?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It  easier  calculation.</a:t>
            </a:r>
          </a:p>
          <a:p>
            <a:pPr eaLnBrk="1" hangingPunct="1">
              <a:defRPr/>
            </a:pPr>
            <a:r>
              <a:rPr lang="en-US" altLang="x-none" smtClean="0"/>
              <a:t>When  we  decompose  some  image  and  calculating  zero  level  decomposition  we  have  accurate  values .</a:t>
            </a:r>
          </a:p>
          <a:p>
            <a:pPr eaLnBrk="1" hangingPunct="1">
              <a:defRPr/>
            </a:pPr>
            <a:r>
              <a:rPr lang="en-US" altLang="x-none" smtClean="0"/>
              <a:t>Scalar  multiplication  with other  base  function  equals  zero.  </a:t>
            </a:r>
          </a:p>
        </p:txBody>
      </p:sp>
    </p:spTree>
    <p:extLst>
      <p:ext uri="{BB962C8B-B14F-4D97-AF65-F5344CB8AC3E}">
        <p14:creationId xmlns:p14="http://schemas.microsoft.com/office/powerpoint/2010/main" val="6148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000099"/>
                </a:solidFill>
              </a:rPr>
              <a:t>Wavelet reconstruction</a:t>
            </a:r>
            <a:endParaRPr lang="en-US" altLang="x-none" sz="4400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Reconstruction (or </a:t>
            </a:r>
            <a:r>
              <a:rPr lang="en-US" altLang="x-none" b="0" smtClean="0">
                <a:solidFill>
                  <a:srgbClr val="CC0000"/>
                </a:solidFill>
              </a:rPr>
              <a:t>synthesis</a:t>
            </a:r>
            <a:r>
              <a:rPr lang="en-US" altLang="x-none" b="0" smtClean="0"/>
              <a:t>) is the process in which we assemble all components back </a:t>
            </a:r>
          </a:p>
        </p:txBody>
      </p:sp>
      <p:pic>
        <p:nvPicPr>
          <p:cNvPr id="3758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953000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5638800" y="3581400"/>
            <a:ext cx="312420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2800" b="0">
                <a:solidFill>
                  <a:srgbClr val="CC0000"/>
                </a:solidFill>
                <a:latin typeface="Times New Roman" charset="0"/>
              </a:rPr>
              <a:t>Up sampling</a:t>
            </a:r>
            <a:r>
              <a:rPr lang="en-US" altLang="x-none" sz="2800" b="0">
                <a:latin typeface="Times New Roman" charset="0"/>
              </a:rPr>
              <a:t> </a:t>
            </a:r>
          </a:p>
          <a:p>
            <a:pPr>
              <a:defRPr/>
            </a:pPr>
            <a:r>
              <a:rPr lang="en-US" altLang="x-none" sz="2800" b="0">
                <a:latin typeface="Times New Roman" charset="0"/>
              </a:rPr>
              <a:t>(or </a:t>
            </a:r>
            <a:r>
              <a:rPr lang="en-US" altLang="x-none" sz="2800" b="0">
                <a:solidFill>
                  <a:srgbClr val="0033CC"/>
                </a:solidFill>
                <a:latin typeface="Times New Roman" charset="0"/>
              </a:rPr>
              <a:t>interpolation</a:t>
            </a:r>
            <a:r>
              <a:rPr lang="en-US" altLang="x-none" sz="2800" b="0">
                <a:latin typeface="Times New Roman" charset="0"/>
              </a:rPr>
              <a:t>) is done by zero inserting  between every two coefficients</a:t>
            </a:r>
          </a:p>
        </p:txBody>
      </p:sp>
    </p:spTree>
    <p:extLst>
      <p:ext uri="{BB962C8B-B14F-4D97-AF65-F5344CB8AC3E}">
        <p14:creationId xmlns:p14="http://schemas.microsoft.com/office/powerpoint/2010/main" val="387267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x-none" b="1">
                <a:solidFill>
                  <a:srgbClr val="000099"/>
                </a:solidFill>
              </a:rPr>
              <a:t>Wavelets like filters</a:t>
            </a:r>
            <a:br>
              <a:rPr lang="en-US" altLang="x-none" b="1">
                <a:solidFill>
                  <a:srgbClr val="000099"/>
                </a:solidFill>
              </a:rPr>
            </a:br>
            <a:endParaRPr lang="en-US" altLang="x-none" b="1">
              <a:solidFill>
                <a:srgbClr val="000099"/>
              </a:solidFill>
            </a:endParaRPr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685800" y="13716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z="3600" b="0" smtClean="0">
                <a:solidFill>
                  <a:srgbClr val="0000FF"/>
                </a:solidFill>
              </a:rPr>
              <a:t>Relationship of  Filters to Wavelet Shape</a:t>
            </a: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685800" y="2743200"/>
            <a:ext cx="8077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Choosing the </a:t>
            </a:r>
            <a:r>
              <a:rPr lang="en-US" altLang="x-none" b="0" smtClean="0">
                <a:solidFill>
                  <a:srgbClr val="0033CC"/>
                </a:solidFill>
              </a:rPr>
              <a:t>correct filter</a:t>
            </a:r>
            <a:r>
              <a:rPr lang="en-US" altLang="x-none" b="0" smtClean="0"/>
              <a:t> is most important.</a:t>
            </a:r>
          </a:p>
          <a:p>
            <a:pPr eaLnBrk="1" hangingPunct="1">
              <a:defRPr/>
            </a:pPr>
            <a:r>
              <a:rPr lang="en-US" altLang="x-none" b="0" smtClean="0"/>
              <a:t>The choice of the filter determines the </a:t>
            </a:r>
            <a:r>
              <a:rPr lang="en-US" altLang="x-none" b="0" smtClean="0">
                <a:solidFill>
                  <a:srgbClr val="0033CC"/>
                </a:solidFill>
              </a:rPr>
              <a:t>shape of the wavelet</a:t>
            </a:r>
            <a:r>
              <a:rPr lang="en-US" altLang="x-none" b="0" smtClean="0"/>
              <a:t> we use to perform the analysis.</a:t>
            </a:r>
          </a:p>
        </p:txBody>
      </p:sp>
    </p:spTree>
    <p:extLst>
      <p:ext uri="{BB962C8B-B14F-4D97-AF65-F5344CB8AC3E}">
        <p14:creationId xmlns:p14="http://schemas.microsoft.com/office/powerpoint/2010/main" val="2424815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b="0">
                <a:solidFill>
                  <a:srgbClr val="000099"/>
                </a:solidFill>
              </a:rPr>
              <a:t>Example</a:t>
            </a:r>
            <a:endParaRPr lang="en-US" altLang="x-none" sz="4400" b="0"/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685800" y="1371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A low-pass reconstruction filter (L’) for the db2 wavelet:</a:t>
            </a:r>
          </a:p>
        </p:txBody>
      </p:sp>
      <p:pic>
        <p:nvPicPr>
          <p:cNvPr id="527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16764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533400" y="3352800"/>
            <a:ext cx="800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2800" b="0">
                <a:latin typeface="Times New Roman" charset="0"/>
              </a:rPr>
              <a:t>The </a:t>
            </a:r>
            <a:r>
              <a:rPr lang="en-US" altLang="x-none" sz="2800" b="0">
                <a:solidFill>
                  <a:srgbClr val="0033CC"/>
                </a:solidFill>
                <a:latin typeface="Times New Roman" charset="0"/>
              </a:rPr>
              <a:t>filter coefficients</a:t>
            </a:r>
            <a:r>
              <a:rPr lang="en-US" altLang="x-none" sz="2800" b="0">
                <a:latin typeface="Times New Roman" charset="0"/>
              </a:rPr>
              <a:t> (obtained by Matlab </a:t>
            </a:r>
            <a:r>
              <a:rPr lang="en-US" altLang="x-none" sz="2800" b="0" i="1">
                <a:latin typeface="Times New Roman" charset="0"/>
              </a:rPr>
              <a:t>dbaux </a:t>
            </a:r>
            <a:r>
              <a:rPr lang="en-US" altLang="x-none" sz="2800" b="0">
                <a:latin typeface="Times New Roman" charset="0"/>
              </a:rPr>
              <a:t>command</a:t>
            </a:r>
            <a:r>
              <a:rPr lang="en-US" altLang="x-none" sz="2400" b="0">
                <a:latin typeface="Times New Roman" charset="0"/>
              </a:rPr>
              <a:t>:</a:t>
            </a:r>
          </a:p>
          <a:p>
            <a:r>
              <a:rPr lang="en-US" altLang="x-none" sz="2400" b="0" i="1">
                <a:latin typeface="Times New Roman" charset="0"/>
              </a:rPr>
              <a:t>0.3415   0.5915   0.1585   -0.0915</a:t>
            </a:r>
            <a:endParaRPr lang="en-US" altLang="x-none" sz="2400" b="0">
              <a:latin typeface="Times New Roman" charset="0"/>
            </a:endParaRPr>
          </a:p>
          <a:p>
            <a:r>
              <a:rPr lang="en-US" altLang="x-none" sz="2800" b="0">
                <a:latin typeface="Times New Roman" charset="0"/>
              </a:rPr>
              <a:t>reversing the order of this vector and multiply every second coefficient by -1 we get the </a:t>
            </a:r>
            <a:r>
              <a:rPr lang="en-US" altLang="x-none" sz="2800" b="0" u="sng">
                <a:solidFill>
                  <a:srgbClr val="0033CC"/>
                </a:solidFill>
                <a:latin typeface="Times New Roman" charset="0"/>
              </a:rPr>
              <a:t>high-pass</a:t>
            </a:r>
            <a:r>
              <a:rPr lang="en-US" altLang="x-none" sz="2800" b="0">
                <a:latin typeface="Times New Roman" charset="0"/>
              </a:rPr>
              <a:t> filter H’:</a:t>
            </a:r>
          </a:p>
          <a:p>
            <a:r>
              <a:rPr lang="en-US" altLang="x-none" sz="2400" b="0" i="1">
                <a:latin typeface="Times New Roman" charset="0"/>
              </a:rPr>
              <a:t>-0.0915   -0.1585   0.5915   -0.3415 </a:t>
            </a:r>
          </a:p>
        </p:txBody>
      </p:sp>
    </p:spTree>
    <p:extLst>
      <p:ext uri="{BB962C8B-B14F-4D97-AF65-F5344CB8AC3E}">
        <p14:creationId xmlns:p14="http://schemas.microsoft.com/office/powerpoint/2010/main" val="7141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7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b="0">
                <a:solidFill>
                  <a:srgbClr val="000099"/>
                </a:solidFill>
              </a:rPr>
              <a:t>Example</a:t>
            </a:r>
            <a:r>
              <a:rPr lang="en-US" altLang="x-none" sz="4400" b="0"/>
              <a:t> 	</a:t>
            </a:r>
            <a:r>
              <a:rPr lang="en-US" altLang="x-none" sz="3600" b="0"/>
              <a:t>(Cont’d)</a:t>
            </a:r>
            <a:endParaRPr lang="en-US" altLang="x-none" sz="4400" b="0"/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457200" y="1524000"/>
            <a:ext cx="807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Now we </a:t>
            </a:r>
            <a:r>
              <a:rPr lang="en-US" altLang="x-none" b="0" smtClean="0">
                <a:solidFill>
                  <a:srgbClr val="0033CC"/>
                </a:solidFill>
              </a:rPr>
              <a:t>up-sample</a:t>
            </a:r>
            <a:r>
              <a:rPr lang="en-US" altLang="x-none" b="0" smtClean="0"/>
              <a:t> the H’ coefficient vector: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x-none" sz="2800" b="0" i="1" smtClean="0"/>
              <a:t>-0.0915   0   -0.1585   0    0.5915   0    -0.3415   0</a:t>
            </a:r>
          </a:p>
          <a:p>
            <a:pPr eaLnBrk="1" hangingPunct="1">
              <a:defRPr/>
            </a:pPr>
            <a:r>
              <a:rPr lang="en-US" altLang="x-none" b="0" smtClean="0"/>
              <a:t>and </a:t>
            </a:r>
            <a:r>
              <a:rPr lang="en-US" altLang="x-none" b="0" smtClean="0">
                <a:solidFill>
                  <a:srgbClr val="0033CC"/>
                </a:solidFill>
              </a:rPr>
              <a:t>Convolving</a:t>
            </a:r>
            <a:r>
              <a:rPr lang="en-US" altLang="x-none" b="0" smtClean="0"/>
              <a:t> the up-sampled vector with the original low-pass filter we get:</a:t>
            </a:r>
          </a:p>
        </p:txBody>
      </p:sp>
      <p:pic>
        <p:nvPicPr>
          <p:cNvPr id="526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8384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mtClean="0">
                <a:solidFill>
                  <a:srgbClr val="000099"/>
                </a:solidFill>
              </a:rPr>
              <a:t>Example</a:t>
            </a:r>
            <a:r>
              <a:rPr lang="en-US" altLang="x-none" smtClean="0"/>
              <a:t> 	</a:t>
            </a:r>
            <a:r>
              <a:rPr lang="en-US" altLang="x-none" sz="3600" smtClean="0"/>
              <a:t>(Cont’d)</a:t>
            </a: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457200" y="12954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Now iterate this process several more times, repeatedly up-sampling and convolving the resultant vector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x-none" b="0" smtClean="0"/>
              <a:t>with the original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x-none" b="0" smtClean="0"/>
              <a:t>low-pass filter,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x-none" b="0" smtClean="0"/>
              <a:t>a </a:t>
            </a:r>
            <a:r>
              <a:rPr lang="en-US" altLang="x-none" b="0" i="1" smtClean="0">
                <a:solidFill>
                  <a:srgbClr val="0033CC"/>
                </a:solidFill>
              </a:rPr>
              <a:t>pattern</a:t>
            </a:r>
            <a:r>
              <a:rPr lang="en-US" altLang="x-none" b="0" smtClean="0"/>
              <a:t>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x-none" b="0" smtClean="0"/>
              <a:t>begins to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x-none" b="0" smtClean="0"/>
              <a:t>emerge:</a:t>
            </a:r>
          </a:p>
        </p:txBody>
      </p:sp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14625"/>
            <a:ext cx="51054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9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000099"/>
                </a:solidFill>
              </a:rPr>
              <a:t>Example: Conclusion</a:t>
            </a:r>
            <a:endParaRPr lang="en-US" altLang="x-none" sz="4400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381000" y="13716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/>
              <a:t>The curve begins to look more like the </a:t>
            </a:r>
            <a:r>
              <a:rPr lang="en-US" altLang="x-none" b="0" i="1"/>
              <a:t>db2</a:t>
            </a:r>
            <a:r>
              <a:rPr lang="en-US" altLang="x-none" b="0"/>
              <a:t> wavelet: the wavelet shape is determined entirely </a:t>
            </a:r>
            <a:r>
              <a:rPr lang="en-US" altLang="x-none" b="0" u="sng">
                <a:solidFill>
                  <a:srgbClr val="0033CC"/>
                </a:solidFill>
              </a:rPr>
              <a:t>by the coefficient Of the reconstruction filter</a:t>
            </a:r>
            <a:endParaRPr lang="en-US" altLang="x-none" b="0"/>
          </a:p>
          <a:p>
            <a:pPr eaLnBrk="1" hangingPunct="1"/>
            <a:r>
              <a:rPr lang="en-US" altLang="x-none" b="0"/>
              <a:t>You can’t choose an arbitrary wavelet waveform if you want to be able to </a:t>
            </a:r>
            <a:r>
              <a:rPr lang="en-US" altLang="x-none" b="0" u="sng">
                <a:solidFill>
                  <a:srgbClr val="CC0000"/>
                </a:solidFill>
              </a:rPr>
              <a:t>reconstruct</a:t>
            </a:r>
            <a:r>
              <a:rPr lang="en-US" altLang="x-none" b="0"/>
              <a:t> the original signal accurately!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861" y="675861"/>
            <a:ext cx="653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www.mathworks.com</a:t>
            </a:r>
            <a:r>
              <a:rPr lang="en-US" sz="2400" dirty="0"/>
              <a:t>/examples/wavelet</a:t>
            </a:r>
          </a:p>
        </p:txBody>
      </p:sp>
    </p:spTree>
    <p:extLst>
      <p:ext uri="{BB962C8B-B14F-4D97-AF65-F5344CB8AC3E}">
        <p14:creationId xmlns:p14="http://schemas.microsoft.com/office/powerpoint/2010/main" val="4179761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1-D  DCT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15" y="1855028"/>
            <a:ext cx="51181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5" y="3129998"/>
            <a:ext cx="6210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7496" y="2650435"/>
            <a:ext cx="653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www.mathworks.com</a:t>
            </a:r>
            <a:r>
              <a:rPr lang="en-US" sz="2400" dirty="0">
                <a:hlinkClick r:id="rId2"/>
              </a:rPr>
              <a:t>/examples/wavelet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02296" y="1245704"/>
            <a:ext cx="406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Wavelets in </a:t>
            </a:r>
            <a:r>
              <a:rPr lang="en-US" sz="3600" dirty="0" err="1" smtClean="0">
                <a:solidFill>
                  <a:srgbClr val="C00000"/>
                </a:solidFill>
              </a:rPr>
              <a:t>Matlab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he-IL" sz="4400">
                <a:solidFill>
                  <a:srgbClr val="000099"/>
                </a:solidFill>
              </a:rPr>
              <a:t>Compression Example</a:t>
            </a:r>
            <a:endParaRPr lang="en-US" altLang="he-IL" sz="4400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he-IL" b="0"/>
              <a:t>A two dimensional (image) compression, using 2D wavelets analysis.</a:t>
            </a:r>
          </a:p>
          <a:p>
            <a:pPr eaLnBrk="1" hangingPunct="1"/>
            <a:r>
              <a:rPr lang="en-US" altLang="he-IL" b="0"/>
              <a:t>The image is a </a:t>
            </a:r>
            <a:r>
              <a:rPr lang="en-US" altLang="he-IL" b="0">
                <a:solidFill>
                  <a:srgbClr val="CC3300"/>
                </a:solidFill>
              </a:rPr>
              <a:t>Fingerprint.</a:t>
            </a:r>
            <a:endParaRPr lang="en-US" altLang="he-IL" b="0"/>
          </a:p>
          <a:p>
            <a:pPr eaLnBrk="1" hangingPunct="1"/>
            <a:r>
              <a:rPr lang="en-US" altLang="he-IL" b="0">
                <a:solidFill>
                  <a:schemeClr val="accent2"/>
                </a:solidFill>
              </a:rPr>
              <a:t>FBI</a:t>
            </a:r>
            <a:r>
              <a:rPr lang="en-US" altLang="he-IL" b="0"/>
              <a:t> uses a wavelet technique to compress its fingerprints database.</a:t>
            </a:r>
          </a:p>
        </p:txBody>
      </p:sp>
    </p:spTree>
    <p:extLst>
      <p:ext uri="{BB962C8B-B14F-4D97-AF65-F5344CB8AC3E}">
        <p14:creationId xmlns:p14="http://schemas.microsoft.com/office/powerpoint/2010/main" val="2921833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he-IL" sz="4400">
                <a:solidFill>
                  <a:srgbClr val="000099"/>
                </a:solidFill>
              </a:rPr>
              <a:t>Fingerprint compression</a:t>
            </a:r>
            <a:endParaRPr lang="en-US" altLang="he-IL" sz="4400"/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69436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6172200" y="1600200"/>
            <a:ext cx="2359025" cy="13827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 sz="2800" b="0">
                <a:latin typeface="Times New Roman (Hebrew)" charset="0"/>
              </a:rPr>
              <a:t>Wavelet: Haar</a:t>
            </a:r>
          </a:p>
          <a:p>
            <a:pPr>
              <a:defRPr/>
            </a:pPr>
            <a:r>
              <a:rPr lang="en-US" altLang="he-IL" sz="2800" b="0">
                <a:latin typeface="Times New Roman (Hebrew)" charset="0"/>
              </a:rPr>
              <a:t>Level:3</a:t>
            </a:r>
          </a:p>
        </p:txBody>
      </p:sp>
    </p:spTree>
    <p:extLst>
      <p:ext uri="{BB962C8B-B14F-4D97-AF65-F5344CB8AC3E}">
        <p14:creationId xmlns:p14="http://schemas.microsoft.com/office/powerpoint/2010/main" val="18891527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he-IL" dirty="0" smtClean="0">
                <a:solidFill>
                  <a:srgbClr val="000099"/>
                </a:solidFill>
              </a:rPr>
              <a:t>Results</a:t>
            </a:r>
            <a:r>
              <a:rPr lang="en-US" altLang="he-IL" dirty="0" smtClean="0"/>
              <a:t> </a:t>
            </a:r>
          </a:p>
        </p:txBody>
      </p:sp>
      <p:pic>
        <p:nvPicPr>
          <p:cNvPr id="384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6096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517525" y="2276475"/>
            <a:ext cx="5900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he-IL" sz="2800" b="0">
                <a:latin typeface="Times New Roman (Hebrew)" charset="0"/>
              </a:rPr>
              <a:t>Original Image	 Compressed Image</a:t>
            </a:r>
            <a:endParaRPr lang="en-US" altLang="he-IL" sz="2400" b="0">
              <a:latin typeface="Times New Roman (Hebrew)" charset="0"/>
            </a:endParaRP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6248400" y="3124200"/>
            <a:ext cx="2743200" cy="22653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 sz="2800" b="0">
                <a:latin typeface="Times New Roman (Hebrew)" charset="0"/>
              </a:rPr>
              <a:t>Threshold: 3.5</a:t>
            </a:r>
          </a:p>
          <a:p>
            <a:pPr>
              <a:defRPr/>
            </a:pPr>
            <a:r>
              <a:rPr lang="en-US" altLang="he-IL" sz="2800" b="0">
                <a:latin typeface="Times New Roman (Hebrew)" charset="0"/>
              </a:rPr>
              <a:t>Zeros: 42%</a:t>
            </a:r>
          </a:p>
          <a:p>
            <a:pPr>
              <a:defRPr/>
            </a:pPr>
            <a:r>
              <a:rPr lang="en-US" altLang="he-IL" sz="2800" b="0">
                <a:latin typeface="Times New Roman (Hebrew)" charset="0"/>
              </a:rPr>
              <a:t>Retained energy:</a:t>
            </a:r>
          </a:p>
          <a:p>
            <a:pPr>
              <a:defRPr/>
            </a:pPr>
            <a:r>
              <a:rPr lang="en-US" altLang="he-IL" sz="2800" b="0">
                <a:latin typeface="Times New Roman (Hebrew)" charset="0"/>
              </a:rPr>
              <a:t>99.95%</a:t>
            </a:r>
          </a:p>
        </p:txBody>
      </p:sp>
    </p:spTree>
    <p:extLst>
      <p:ext uri="{BB962C8B-B14F-4D97-AF65-F5344CB8AC3E}">
        <p14:creationId xmlns:p14="http://schemas.microsoft.com/office/powerpoint/2010/main" val="10513836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426" y="117944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Next Class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139" y="2080591"/>
            <a:ext cx="4261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Principal Component Analysis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Geometric Transformations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1-D  DCT   with </a:t>
            </a:r>
            <a:r>
              <a:rPr lang="en-US" err="1" smtClean="0"/>
              <a:t>Matlab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4" y="1730374"/>
            <a:ext cx="8374506" cy="85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6" y="2981392"/>
            <a:ext cx="6255027" cy="36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1-D  DCT   with </a:t>
            </a:r>
            <a:r>
              <a:rPr lang="en-US" err="1" smtClean="0"/>
              <a:t>Matlab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" y="2276341"/>
            <a:ext cx="6944139" cy="4188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9" y="1397276"/>
            <a:ext cx="8436391" cy="8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3" y="2812222"/>
            <a:ext cx="6241774" cy="3749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308" y="2341493"/>
            <a:ext cx="1130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3" y="2812222"/>
            <a:ext cx="6241774" cy="3749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50" y="2328241"/>
            <a:ext cx="1130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58" y="3014033"/>
            <a:ext cx="6361043" cy="3843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149" y="2421621"/>
            <a:ext cx="939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19" y="2812222"/>
            <a:ext cx="6612835" cy="387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16" y="2384778"/>
            <a:ext cx="952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Spatial Frequency Analysis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7966464" cy="1959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31365"/>
            <a:ext cx="9093451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images of naturally occurring scenes or objects (trees, rocks, </a:t>
            </a:r>
            <a:endParaRPr 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bushes</a:t>
            </a:r>
            <a:r>
              <a:rPr lang="en-US" sz="2400"/>
              <a:t>, etc.) </a:t>
            </a:r>
            <a:r>
              <a:rPr lang="en-US" sz="2400" smtClean="0"/>
              <a:t>tend </a:t>
            </a:r>
            <a:r>
              <a:rPr lang="en-US" sz="2400"/>
              <a:t>to contain information at many different spatial </a:t>
            </a:r>
            <a:endParaRPr 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scales</a:t>
            </a:r>
            <a:r>
              <a:rPr lang="en-US" sz="2400"/>
              <a:t>, from very fine to very coarse.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5391" y="6026498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58350"/>
                </a:solidFill>
              </a:rPr>
              <a:t>see the forest for the trees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1284" y="602649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</a:rPr>
              <a:t>Can’t</a:t>
            </a:r>
            <a:endParaRPr lang="en-US" sz="2400" b="1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48" y="5314708"/>
            <a:ext cx="2107096" cy="15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9" y="2812222"/>
            <a:ext cx="6417364" cy="3974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865" y="2328241"/>
            <a:ext cx="939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9" y="2812222"/>
            <a:ext cx="6374296" cy="377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2354746"/>
            <a:ext cx="939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7" y="2812222"/>
            <a:ext cx="6495893" cy="3968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515" y="2374348"/>
            <a:ext cx="952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 Inverse 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9" y="1524000"/>
            <a:ext cx="2715711" cy="128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19" y="2941153"/>
            <a:ext cx="6482520" cy="145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7856"/>
            <a:ext cx="9144000" cy="7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Orthogonality and </a:t>
            </a:r>
            <a:r>
              <a:rPr lang="en-US" dirty="0" err="1" smtClean="0"/>
              <a:t>Orthonormality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3" y="2723452"/>
            <a:ext cx="2870200" cy="36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69290"/>
            <a:ext cx="8488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wo </a:t>
            </a:r>
            <a:r>
              <a:rPr lang="en-US" sz="2400" dirty="0"/>
              <a:t>vectors, </a:t>
            </a:r>
            <a:r>
              <a:rPr lang="en-US" sz="2400" dirty="0" smtClean="0"/>
              <a:t>      and </a:t>
            </a: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smtClean="0"/>
              <a:t>, with respective lengths              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are orthogonal if </a:t>
            </a:r>
            <a:r>
              <a:rPr lang="en-US" sz="2400" dirty="0"/>
              <a:t>and only if their </a:t>
            </a:r>
            <a:r>
              <a:rPr lang="en-US" sz="2400" dirty="0" smtClean="0"/>
              <a:t>dot </a:t>
            </a:r>
            <a:r>
              <a:rPr lang="en-US" sz="2400" dirty="0"/>
              <a:t>product 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is zero.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55" y="1865796"/>
            <a:ext cx="165100" cy="17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246" y="1741834"/>
            <a:ext cx="13970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821" y="1794082"/>
            <a:ext cx="1130300" cy="36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181645"/>
            <a:ext cx="802495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In addition, two vectors in an inner product space </a:t>
            </a:r>
            <a:r>
              <a:rPr lang="en-US" sz="2400"/>
              <a:t>are </a:t>
            </a:r>
            <a:endParaRPr lang="en-US" sz="240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orthonormal </a:t>
            </a:r>
            <a:r>
              <a:rPr lang="en-US" sz="2400" dirty="0"/>
              <a:t>if they are orthogonal and both of unit length.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83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Orthogonality of the DCT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26" y="1735759"/>
            <a:ext cx="62738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370" y="3001618"/>
            <a:ext cx="2382630" cy="2119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93289"/>
            <a:ext cx="23622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3165"/>
            <a:ext cx="4902200" cy="86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148" y="5922617"/>
            <a:ext cx="2235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96" name="Rectangle 168" descr="dct8_1d_disc"/>
          <p:cNvSpPr>
            <a:spLocks noChangeArrowheads="1"/>
          </p:cNvSpPr>
          <p:nvPr/>
        </p:nvSpPr>
        <p:spPr bwMode="auto">
          <a:xfrm>
            <a:off x="533400" y="1611191"/>
            <a:ext cx="2590800" cy="445935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494" name="Rectangle 166" descr="dft8_1dim_disc"/>
          <p:cNvSpPr>
            <a:spLocks noChangeArrowheads="1"/>
          </p:cNvSpPr>
          <p:nvPr/>
        </p:nvSpPr>
        <p:spPr bwMode="auto">
          <a:xfrm>
            <a:off x="6397486" y="1724078"/>
            <a:ext cx="2289313" cy="434647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495" name="Rectangle 167" descr="dft8_1dre_disc"/>
          <p:cNvSpPr>
            <a:spLocks noChangeArrowheads="1"/>
          </p:cNvSpPr>
          <p:nvPr/>
        </p:nvSpPr>
        <p:spPr bwMode="auto">
          <a:xfrm>
            <a:off x="4419600" y="1724078"/>
            <a:ext cx="2286000" cy="437174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79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DFT vs. DCT</a:t>
            </a:r>
          </a:p>
        </p:txBody>
      </p:sp>
      <p:sp>
        <p:nvSpPr>
          <p:cNvPr id="227429" name="Text Box 101"/>
          <p:cNvSpPr txBox="1">
            <a:spLocks noChangeArrowheads="1"/>
          </p:cNvSpPr>
          <p:nvPr/>
        </p:nvSpPr>
        <p:spPr bwMode="auto">
          <a:xfrm>
            <a:off x="4876800" y="1219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1D-DFT</a:t>
            </a:r>
          </a:p>
        </p:txBody>
      </p:sp>
      <p:sp>
        <p:nvSpPr>
          <p:cNvPr id="227431" name="Text Box 103"/>
          <p:cNvSpPr txBox="1">
            <a:spLocks noChangeArrowheads="1"/>
          </p:cNvSpPr>
          <p:nvPr/>
        </p:nvSpPr>
        <p:spPr bwMode="auto">
          <a:xfrm>
            <a:off x="4798943" y="1611191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>
                <a:solidFill>
                  <a:schemeClr val="folHlink"/>
                </a:solidFill>
              </a:rPr>
              <a:t>real(a)</a:t>
            </a:r>
          </a:p>
        </p:txBody>
      </p:sp>
      <p:sp>
        <p:nvSpPr>
          <p:cNvPr id="227432" name="Text Box 104"/>
          <p:cNvSpPr txBox="1">
            <a:spLocks noChangeArrowheads="1"/>
          </p:cNvSpPr>
          <p:nvPr/>
        </p:nvSpPr>
        <p:spPr bwMode="auto">
          <a:xfrm>
            <a:off x="6932542" y="172407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>
                <a:solidFill>
                  <a:schemeClr val="hlink"/>
                </a:solidFill>
              </a:rPr>
              <a:t>imag</a:t>
            </a:r>
            <a:r>
              <a:rPr lang="en-US" altLang="x-none" dirty="0">
                <a:solidFill>
                  <a:schemeClr val="hlink"/>
                </a:solidFill>
              </a:rPr>
              <a:t>(a)</a:t>
            </a:r>
          </a:p>
        </p:txBody>
      </p:sp>
      <p:sp>
        <p:nvSpPr>
          <p:cNvPr id="227491" name="Text Box 163"/>
          <p:cNvSpPr txBox="1">
            <a:spLocks noChangeArrowheads="1"/>
          </p:cNvSpPr>
          <p:nvPr/>
        </p:nvSpPr>
        <p:spPr bwMode="auto">
          <a:xfrm>
            <a:off x="1219200" y="1479792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1D-DCT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65" y="6219653"/>
            <a:ext cx="2675835" cy="4713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57" y="5561410"/>
            <a:ext cx="1383195" cy="534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38156"/>
            <a:ext cx="702365" cy="226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12" y="5428060"/>
            <a:ext cx="702365" cy="22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3494" y="5697407"/>
            <a:ext cx="2907984" cy="9936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389" y="1977331"/>
            <a:ext cx="702365" cy="2269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3617" y="5348844"/>
            <a:ext cx="702365" cy="2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79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dirty="0"/>
              <a:t>DFT vs. </a:t>
            </a:r>
            <a:r>
              <a:rPr lang="en-US" altLang="x-none" sz="3200" dirty="0" smtClean="0"/>
              <a:t>DCT – Matrix notation</a:t>
            </a:r>
            <a:endParaRPr lang="en-US" altLang="x-none" sz="3200" dirty="0"/>
          </a:p>
        </p:txBody>
      </p:sp>
      <p:sp>
        <p:nvSpPr>
          <p:cNvPr id="227429" name="Text Box 101"/>
          <p:cNvSpPr txBox="1">
            <a:spLocks noChangeArrowheads="1"/>
          </p:cNvSpPr>
          <p:nvPr/>
        </p:nvSpPr>
        <p:spPr bwMode="auto">
          <a:xfrm>
            <a:off x="5234609" y="176243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1D-DFT</a:t>
            </a:r>
          </a:p>
        </p:txBody>
      </p:sp>
      <p:sp>
        <p:nvSpPr>
          <p:cNvPr id="227491" name="Text Box 163"/>
          <p:cNvSpPr txBox="1">
            <a:spLocks noChangeArrowheads="1"/>
          </p:cNvSpPr>
          <p:nvPr/>
        </p:nvSpPr>
        <p:spPr bwMode="auto">
          <a:xfrm>
            <a:off x="1043609" y="175852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1D-DCT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5" y="6219653"/>
            <a:ext cx="2675835" cy="4713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57" y="5561410"/>
            <a:ext cx="1383195" cy="53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94" y="5697407"/>
            <a:ext cx="2907984" cy="993637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205909" y="2199862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mtClean="0">
                <a:solidFill>
                  <a:schemeClr val="folHlink"/>
                </a:solidFill>
              </a:rPr>
              <a:t>real(C)</a:t>
            </a:r>
            <a:endParaRPr lang="en-US" altLang="x-none">
              <a:solidFill>
                <a:schemeClr val="folHlink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606209" y="219986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 err="1" smtClean="0">
                <a:solidFill>
                  <a:schemeClr val="hlink"/>
                </a:solidFill>
              </a:rPr>
              <a:t>imag</a:t>
            </a:r>
            <a:r>
              <a:rPr lang="en-US" altLang="x-none" dirty="0" smtClean="0">
                <a:solidFill>
                  <a:schemeClr val="hlink"/>
                </a:solidFill>
              </a:rPr>
              <a:t>(C)</a:t>
            </a:r>
            <a:endParaRPr lang="en-US" altLang="x-none" dirty="0">
              <a:solidFill>
                <a:schemeClr val="hlink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05409" y="2504662"/>
            <a:ext cx="2895600" cy="2493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844209" y="2504662"/>
            <a:ext cx="2895600" cy="24939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5" descr="fft32_real_gray"/>
          <p:cNvSpPr>
            <a:spLocks noChangeArrowheads="1"/>
          </p:cNvSpPr>
          <p:nvPr/>
        </p:nvSpPr>
        <p:spPr bwMode="auto">
          <a:xfrm>
            <a:off x="3405809" y="2504662"/>
            <a:ext cx="2895600" cy="24939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3009" y="2199862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N=32</a:t>
            </a:r>
          </a:p>
        </p:txBody>
      </p:sp>
    </p:spTree>
    <p:extLst>
      <p:ext uri="{BB962C8B-B14F-4D97-AF65-F5344CB8AC3E}">
        <p14:creationId xmlns:p14="http://schemas.microsoft.com/office/powerpoint/2010/main" val="158589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Properties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626" y="2239617"/>
            <a:ext cx="5862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                is real and orthogonal: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rows of       form an orthogonal basis.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   is not symmetric!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DCT is not the real part of unitary DFT!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06" y="2429865"/>
            <a:ext cx="2667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46" y="2999709"/>
            <a:ext cx="2667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16" y="352317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Advantage of Orthogonality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0105" y="172278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orthogonal.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02" y="1820265"/>
            <a:ext cx="2667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339" y="1820265"/>
            <a:ext cx="1422400" cy="330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126435" y="2570922"/>
            <a:ext cx="437322" cy="0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402" y="2383230"/>
            <a:ext cx="1600200" cy="33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6435" y="3485322"/>
            <a:ext cx="523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Makes matrix equation solving easy: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435" y="4111787"/>
            <a:ext cx="4152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SFchartP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70075"/>
            <a:ext cx="57150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4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Spatial Frequency Analysis</a:t>
            </a:r>
            <a:endParaRPr lang="en-GB" sz="44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4053" name="Freeform 5"/>
          <p:cNvSpPr>
            <a:spLocks/>
          </p:cNvSpPr>
          <p:nvPr/>
        </p:nvSpPr>
        <p:spPr bwMode="auto">
          <a:xfrm>
            <a:off x="1725613" y="1952625"/>
            <a:ext cx="5641975" cy="3600450"/>
          </a:xfrm>
          <a:custGeom>
            <a:avLst/>
            <a:gdLst>
              <a:gd name="T0" fmla="*/ 0 w 4344"/>
              <a:gd name="T1" fmla="*/ 2147483647 h 2806"/>
              <a:gd name="T2" fmla="*/ 2024249194 w 4344"/>
              <a:gd name="T3" fmla="*/ 1280908080 h 2806"/>
              <a:gd name="T4" fmla="*/ 2147483647 w 4344"/>
              <a:gd name="T5" fmla="*/ 55977631 h 2806"/>
              <a:gd name="T6" fmla="*/ 2147483647 w 4344"/>
              <a:gd name="T7" fmla="*/ 945039846 h 2806"/>
              <a:gd name="T8" fmla="*/ 2147483647 w 4344"/>
              <a:gd name="T9" fmla="*/ 2147483647 h 2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44"/>
              <a:gd name="T16" fmla="*/ 0 h 2806"/>
              <a:gd name="T17" fmla="*/ 4344 w 4344"/>
              <a:gd name="T18" fmla="*/ 2806 h 2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4" h="2806">
                <a:moveTo>
                  <a:pt x="0" y="2806"/>
                </a:moveTo>
                <a:cubicBezTo>
                  <a:pt x="409" y="2023"/>
                  <a:pt x="818" y="1240"/>
                  <a:pt x="1200" y="778"/>
                </a:cubicBezTo>
                <a:cubicBezTo>
                  <a:pt x="1582" y="316"/>
                  <a:pt x="1930" y="68"/>
                  <a:pt x="2292" y="34"/>
                </a:cubicBezTo>
                <a:cubicBezTo>
                  <a:pt x="2654" y="0"/>
                  <a:pt x="3030" y="288"/>
                  <a:pt x="3372" y="574"/>
                </a:cubicBezTo>
                <a:cubicBezTo>
                  <a:pt x="3714" y="860"/>
                  <a:pt x="4182" y="1554"/>
                  <a:pt x="4344" y="175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5634" y="58778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</a:rPr>
              <a:t> 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431" y="5719278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Campbell-Robson contrast sensitivity curve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23" y="6352139"/>
            <a:ext cx="907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http://</a:t>
            </a:r>
            <a:r>
              <a:rPr lang="en-US" err="1"/>
              <a:t>www.psy.vanderbilt.edu</a:t>
            </a:r>
            <a:r>
              <a:rPr lang="en-US"/>
              <a:t>/courses/hon185/</a:t>
            </a:r>
            <a:r>
              <a:rPr lang="en-US" err="1"/>
              <a:t>SpatialFrequency</a:t>
            </a:r>
            <a:r>
              <a:rPr lang="en-US"/>
              <a:t>/</a:t>
            </a:r>
            <a:r>
              <a:rPr lang="en-US" err="1"/>
              <a:t>SpatialFrequency.html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8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600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mtClean="0"/>
              <a:t>The discrete cosine transform, C, has one basic characteristic: it is a real orthogonal matrix.</a:t>
            </a:r>
            <a:endParaRPr lang="en-US" altLang="x-non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676400" y="2438400"/>
          <a:ext cx="50292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1" name="Equation" r:id="rId3" imgW="3860640" imgH="1295280" progId="Equation.3">
                  <p:embed/>
                </p:oleObj>
              </mc:Choice>
              <mc:Fallback>
                <p:oleObj name="Equation" r:id="rId3" imgW="386064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50292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676400" y="4191000"/>
          <a:ext cx="48768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2" name="Equation" r:id="rId5" imgW="3822480" imgH="1346040" progId="Equation.3">
                  <p:embed/>
                </p:oleObj>
              </mc:Choice>
              <mc:Fallback>
                <p:oleObj name="Equation" r:id="rId5" imgW="382248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4876800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The Advantage of Orthogonality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9" name="Rectangle 59" descr="dct8_1d_disc"/>
          <p:cNvSpPr>
            <a:spLocks noChangeArrowheads="1"/>
          </p:cNvSpPr>
          <p:nvPr/>
        </p:nvSpPr>
        <p:spPr bwMode="auto">
          <a:xfrm>
            <a:off x="762000" y="1431234"/>
            <a:ext cx="2667000" cy="4191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From 1D-DCT to 2D-DCT</a:t>
            </a:r>
          </a:p>
        </p:txBody>
      </p:sp>
      <p:sp>
        <p:nvSpPr>
          <p:cNvPr id="235578" name="Rectangle 58" descr="dct8_2d"/>
          <p:cNvSpPr>
            <a:spLocks noChangeArrowheads="1"/>
          </p:cNvSpPr>
          <p:nvPr/>
        </p:nvSpPr>
        <p:spPr bwMode="auto">
          <a:xfrm>
            <a:off x="3657600" y="1249016"/>
            <a:ext cx="5181600" cy="453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DCT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1" y="1869385"/>
            <a:ext cx="8498509" cy="103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617843"/>
            <a:ext cx="8328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Like the 2D Fast Fourier Transform, the 2D DCT can be implemented </a:t>
            </a:r>
            <a:r>
              <a:rPr lang="en-US" sz="2400" dirty="0" smtClean="0"/>
              <a:t>in two stages, </a:t>
            </a:r>
            <a:r>
              <a:rPr lang="en-US" sz="2400" dirty="0"/>
              <a:t>i.e., first</a:t>
            </a:r>
          </a:p>
          <a:p>
            <a:r>
              <a:rPr lang="en-US" sz="2400" dirty="0"/>
              <a:t>computing the DCT of each line in the block and then computing the DCT of each </a:t>
            </a:r>
            <a:r>
              <a:rPr lang="en-US" sz="2400" dirty="0" smtClean="0"/>
              <a:t>resulting column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Like </a:t>
            </a:r>
            <a:r>
              <a:rPr lang="en-US" sz="2400" dirty="0"/>
              <a:t>the FFT, each of the DCTs can also be computed in O(N </a:t>
            </a:r>
            <a:r>
              <a:rPr lang="en-US" sz="2400" dirty="0" err="1"/>
              <a:t>logN</a:t>
            </a:r>
            <a:r>
              <a:rPr lang="en-US" sz="2400" dirty="0"/>
              <a:t>) time.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1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3" y="2494722"/>
            <a:ext cx="66040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3" y="1405558"/>
            <a:ext cx="5822799" cy="8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2" y="1714223"/>
            <a:ext cx="8763338" cy="1108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012935"/>
            <a:ext cx="6604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in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19" y="1524000"/>
            <a:ext cx="5477621" cy="1910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87644"/>
            <a:ext cx="5186378" cy="30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- DCT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800" smtClean="0"/>
              <a:t>Idea 2D-DCT:  Interpolate the data with a set of basis functions</a:t>
            </a:r>
          </a:p>
          <a:p>
            <a:endParaRPr lang="en-US" altLang="x-none" sz="2800" smtClean="0"/>
          </a:p>
          <a:p>
            <a:r>
              <a:rPr lang="en-US" altLang="x-none" sz="2800" smtClean="0"/>
              <a:t>Organize information by order of importance to the human visual system</a:t>
            </a:r>
          </a:p>
          <a:p>
            <a:endParaRPr lang="en-US" altLang="x-none" sz="2800" smtClean="0"/>
          </a:p>
          <a:p>
            <a:r>
              <a:rPr lang="en-US" altLang="x-none" sz="2800" smtClean="0"/>
              <a:t>Used to compress small blocks of an image </a:t>
            </a:r>
          </a:p>
          <a:p>
            <a:pPr>
              <a:buFont typeface="Wingdings" charset="2"/>
              <a:buNone/>
            </a:pPr>
            <a:r>
              <a:rPr lang="en-US" altLang="x-none" sz="2800" smtClean="0"/>
              <a:t>		(8 x 8 pixels in our case)</a:t>
            </a:r>
          </a:p>
          <a:p>
            <a:endParaRPr lang="en-US" altLang="x-none" sz="2800" smtClean="0"/>
          </a:p>
          <a:p>
            <a:endParaRPr lang="en-US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1103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DCT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mtClean="0"/>
              <a:t>Use One-Dimensional DCT in both    horizontal and vertical directions. 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mtClean="0"/>
              <a:t>First direction  F = C*X</a:t>
            </a:r>
            <a:r>
              <a:rPr lang="en-US" altLang="x-none" baseline="30000" smtClean="0"/>
              <a:t>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mtClean="0"/>
              <a:t>Second direction G = C*F</a:t>
            </a:r>
            <a:r>
              <a:rPr lang="en-US" altLang="x-none" baseline="30000" smtClean="0"/>
              <a:t>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mtClean="0"/>
              <a:t>We can say 2D-DCT is the matrix: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mtClean="0"/>
              <a:t>               Y = C(CX</a:t>
            </a:r>
            <a:r>
              <a:rPr lang="en-US" altLang="x-none" baseline="30000" smtClean="0"/>
              <a:t>T</a:t>
            </a:r>
            <a:r>
              <a:rPr lang="en-US" altLang="x-none" smtClean="0"/>
              <a:t>)</a:t>
            </a:r>
            <a:r>
              <a:rPr lang="en-US" altLang="x-none" baseline="30000" smtClean="0"/>
              <a:t>T</a:t>
            </a:r>
            <a:endParaRPr lang="en-US" altLang="x-none" baseline="30000" dirty="0"/>
          </a:p>
        </p:txBody>
      </p:sp>
    </p:spTree>
    <p:extLst>
      <p:ext uri="{BB962C8B-B14F-4D97-AF65-F5344CB8AC3E}">
        <p14:creationId xmlns:p14="http://schemas.microsoft.com/office/powerpoint/2010/main" val="20502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DCT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7" y="1755085"/>
            <a:ext cx="70104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" y="2710070"/>
            <a:ext cx="51054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87" y="3271355"/>
            <a:ext cx="2552700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033" y="3271355"/>
            <a:ext cx="3470524" cy="34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basis images: DFT (real) vs DCT</a:t>
            </a:r>
          </a:p>
        </p:txBody>
      </p:sp>
      <p:sp>
        <p:nvSpPr>
          <p:cNvPr id="93191" name="Rectangle 7" descr="dft8_2d"/>
          <p:cNvSpPr>
            <a:spLocks noChangeArrowheads="1"/>
          </p:cNvSpPr>
          <p:nvPr/>
        </p:nvSpPr>
        <p:spPr bwMode="auto">
          <a:xfrm>
            <a:off x="304800" y="1676400"/>
            <a:ext cx="4419600" cy="3997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92" name="Rectangle 8" descr="dct8_2d"/>
          <p:cNvSpPr>
            <a:spLocks noChangeArrowheads="1"/>
          </p:cNvSpPr>
          <p:nvPr/>
        </p:nvSpPr>
        <p:spPr bwMode="auto">
          <a:xfrm>
            <a:off x="4419600" y="1676400"/>
            <a:ext cx="4419600" cy="39973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3306" y="544289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DFT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963946" y="544289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DCT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329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374" y="1828800"/>
            <a:ext cx="38306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transform?</a:t>
            </a:r>
          </a:p>
          <a:p>
            <a:endParaRPr lang="en-US" sz="2400" dirty="0"/>
          </a:p>
          <a:p>
            <a:r>
              <a:rPr lang="en-US" sz="2400" dirty="0" smtClean="0"/>
              <a:t>Discrete Cosine Transform</a:t>
            </a:r>
          </a:p>
          <a:p>
            <a:endParaRPr lang="en-US" sz="2400" dirty="0"/>
          </a:p>
          <a:p>
            <a:r>
              <a:rPr lang="en-US" sz="2400" dirty="0" smtClean="0"/>
              <a:t>Jpeg Compression</a:t>
            </a:r>
          </a:p>
          <a:p>
            <a:endParaRPr lang="en-US" sz="2400" dirty="0"/>
          </a:p>
          <a:p>
            <a:r>
              <a:rPr lang="en-US" sz="2400" dirty="0" smtClean="0"/>
              <a:t>Wavelets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7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Periodicity Implied by DFT and DCT</a:t>
            </a:r>
          </a:p>
        </p:txBody>
      </p:sp>
      <p:pic>
        <p:nvPicPr>
          <p:cNvPr id="186375" name="Picture 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257800" cy="33909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3972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6019800" y="4572000"/>
            <a:ext cx="2286000" cy="2057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1" name="Rectangle 3" descr="lena_repeat"/>
          <p:cNvSpPr>
            <a:spLocks noChangeArrowheads="1"/>
          </p:cNvSpPr>
          <p:nvPr/>
        </p:nvSpPr>
        <p:spPr bwMode="auto">
          <a:xfrm>
            <a:off x="3124200" y="4572000"/>
            <a:ext cx="2286000" cy="2057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dirty="0"/>
              <a:t>DFT and </a:t>
            </a:r>
            <a:r>
              <a:rPr lang="en-US" altLang="x-none" sz="3200" dirty="0" smtClean="0"/>
              <a:t>DCT</a:t>
            </a:r>
            <a:endParaRPr lang="en-US" altLang="x-none" sz="3200" dirty="0"/>
          </a:p>
        </p:txBody>
      </p:sp>
      <p:sp>
        <p:nvSpPr>
          <p:cNvPr id="237573" name="Rectangle 5" descr="lena_gray"/>
          <p:cNvSpPr>
            <a:spLocks noChangeArrowheads="1"/>
          </p:cNvSpPr>
          <p:nvPr/>
        </p:nvSpPr>
        <p:spPr bwMode="auto">
          <a:xfrm>
            <a:off x="762000" y="1524000"/>
            <a:ext cx="2057400" cy="1905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Rectangle 6" descr="abs_lena"/>
          <p:cNvSpPr>
            <a:spLocks noChangeArrowheads="1"/>
          </p:cNvSpPr>
          <p:nvPr/>
        </p:nvSpPr>
        <p:spPr bwMode="auto">
          <a:xfrm>
            <a:off x="3581400" y="1524000"/>
            <a:ext cx="1676400" cy="1524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6400800" y="1524000"/>
            <a:ext cx="1676400" cy="1524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6" name="Rectangle 8" descr="dct_lena"/>
          <p:cNvSpPr>
            <a:spLocks noChangeArrowheads="1"/>
          </p:cNvSpPr>
          <p:nvPr/>
        </p:nvSpPr>
        <p:spPr bwMode="auto">
          <a:xfrm>
            <a:off x="6400800" y="3124200"/>
            <a:ext cx="1676400" cy="1524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7" name="Rectangle 9" descr="abs_lena"/>
          <p:cNvSpPr>
            <a:spLocks noChangeArrowheads="1"/>
          </p:cNvSpPr>
          <p:nvPr/>
        </p:nvSpPr>
        <p:spPr bwMode="auto">
          <a:xfrm>
            <a:off x="3581400" y="3124200"/>
            <a:ext cx="1676400" cy="15240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4114800" y="1066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 dirty="0"/>
              <a:t>DFT2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6858000" y="1066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 dirty="0"/>
              <a:t>DCT2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1676400" y="41148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Shift low-freq to the center</a:t>
            </a: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2286000" y="640080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Assume periodic and zero-padded …</a:t>
            </a: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6553200" y="64008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Assume reflection …</a:t>
            </a:r>
          </a:p>
        </p:txBody>
      </p:sp>
      <p:grpSp>
        <p:nvGrpSpPr>
          <p:cNvPr id="237583" name="Group 15"/>
          <p:cNvGrpSpPr>
            <a:grpSpLocks/>
          </p:cNvGrpSpPr>
          <p:nvPr/>
        </p:nvGrpSpPr>
        <p:grpSpPr bwMode="auto">
          <a:xfrm>
            <a:off x="3429000" y="4724400"/>
            <a:ext cx="1752600" cy="1676400"/>
            <a:chOff x="2160" y="2976"/>
            <a:chExt cx="1104" cy="1056"/>
          </a:xfrm>
        </p:grpSpPr>
        <p:sp>
          <p:nvSpPr>
            <p:cNvPr id="237584" name="Rectangle 16"/>
            <p:cNvSpPr>
              <a:spLocks noChangeArrowheads="1"/>
            </p:cNvSpPr>
            <p:nvPr/>
          </p:nvSpPr>
          <p:spPr bwMode="auto">
            <a:xfrm>
              <a:off x="2688" y="2976"/>
              <a:ext cx="576" cy="1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5" name="Rectangle 17"/>
            <p:cNvSpPr>
              <a:spLocks noChangeArrowheads="1"/>
            </p:cNvSpPr>
            <p:nvPr/>
          </p:nvSpPr>
          <p:spPr bwMode="auto">
            <a:xfrm>
              <a:off x="2160" y="3504"/>
              <a:ext cx="528" cy="5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099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mtClean="0"/>
              <a:t>Image compression is a method that reduces the amount of memory it takes to store in image.</a:t>
            </a:r>
          </a:p>
          <a:p>
            <a:endParaRPr lang="en-US" altLang="x-none" smtClean="0"/>
          </a:p>
          <a:p>
            <a:r>
              <a:rPr lang="en-US" altLang="x-none" smtClean="0"/>
              <a:t>We will exploit the fact that the DCT matrix is based on our visual system for the purpose of image compression.</a:t>
            </a:r>
          </a:p>
          <a:p>
            <a:endParaRPr lang="en-US" altLang="x-none" smtClean="0"/>
          </a:p>
          <a:p>
            <a:r>
              <a:rPr lang="en-US" altLang="x-none" smtClean="0"/>
              <a:t>This means we can delete the least significant values without our eyes noticing the difference.</a:t>
            </a:r>
          </a:p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37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x-none" smtClean="0"/>
              <a:t>Now we have found the matrix Y = C(CX</a:t>
            </a:r>
            <a:r>
              <a:rPr lang="en-US" altLang="x-none" baseline="30000" smtClean="0"/>
              <a:t>T</a:t>
            </a:r>
            <a:r>
              <a:rPr lang="en-US" altLang="x-none" smtClean="0"/>
              <a:t>)</a:t>
            </a:r>
            <a:r>
              <a:rPr lang="en-US" altLang="x-none" baseline="30000" smtClean="0"/>
              <a:t>T</a:t>
            </a:r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r>
              <a:rPr lang="en-US" altLang="x-none" smtClean="0"/>
              <a:t>Using the DCT, the entries in Y will be organized based on the human visual system.</a:t>
            </a:r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r>
              <a:rPr lang="en-US" altLang="x-none" smtClean="0"/>
              <a:t>The most important values to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mtClean="0"/>
              <a:t>    our eyes will be placed in the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mtClean="0"/>
              <a:t>    upper left corner of the matrix.</a:t>
            </a:r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r>
              <a:rPr lang="en-US" altLang="x-none" smtClean="0"/>
              <a:t>The least important values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mtClean="0"/>
              <a:t>    will be mostly in the lower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mtClean="0"/>
              <a:t>    right corner of the matrix.</a:t>
            </a:r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smtClean="0"/>
          </a:p>
          <a:p>
            <a:pPr>
              <a:lnSpc>
                <a:spcPct val="80000"/>
              </a:lnSpc>
            </a:pPr>
            <a:endParaRPr lang="en-US" altLang="x-non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0575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mtClean="0"/>
              <a:t>JPEG Format</a:t>
            </a:r>
          </a:p>
          <a:p>
            <a:r>
              <a:rPr lang="en-US" altLang="x-none" smtClean="0"/>
              <a:t>MPEG-1 and MPEG-2</a:t>
            </a:r>
          </a:p>
          <a:p>
            <a:r>
              <a:rPr lang="en-US" altLang="x-none" smtClean="0"/>
              <a:t>MP3, Advanced Audio Coding, WMA</a:t>
            </a:r>
          </a:p>
          <a:p>
            <a:endParaRPr lang="en-US" altLang="x-none" smtClean="0"/>
          </a:p>
          <a:p>
            <a:r>
              <a:rPr lang="en-US" altLang="x-none" smtClean="0"/>
              <a:t>What’s in common?</a:t>
            </a:r>
          </a:p>
          <a:p>
            <a:pPr lvl="1"/>
            <a:r>
              <a:rPr lang="en-US" altLang="x-none" smtClean="0"/>
              <a:t>All share, in some form or another, a DCT method for compression.</a:t>
            </a:r>
            <a:endParaRPr lang="en-US" altLang="x-none"/>
          </a:p>
        </p:txBody>
      </p:sp>
      <p:sp>
        <p:nvSpPr>
          <p:cNvPr id="5" name="TextBox 4"/>
          <p:cNvSpPr txBox="1"/>
          <p:nvPr/>
        </p:nvSpPr>
        <p:spPr>
          <a:xfrm>
            <a:off x="715617" y="5128591"/>
            <a:ext cx="4806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Joint Photographic Experts Group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1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12304" y="460375"/>
            <a:ext cx="8229600" cy="838200"/>
          </a:xfrm>
        </p:spPr>
        <p:txBody>
          <a:bodyPr/>
          <a:lstStyle/>
          <a:p>
            <a:r>
              <a:rPr lang="en-US" altLang="x-none"/>
              <a:t>Lossy</a:t>
            </a:r>
            <a:r>
              <a:rPr lang="en-US" altLang="x-none" dirty="0"/>
              <a:t> Image Compression (JPEG)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606800" y="1511300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7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511300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d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397125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66800" y="6096000"/>
            <a:ext cx="648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>
                <a:solidFill>
                  <a:schemeClr val="tx2"/>
                </a:solidFill>
              </a:rPr>
              <a:t>Block-based Discrete Cosine Transform (DCT)</a:t>
            </a:r>
          </a:p>
        </p:txBody>
      </p:sp>
    </p:spTree>
    <p:extLst>
      <p:ext uri="{BB962C8B-B14F-4D97-AF65-F5344CB8AC3E}">
        <p14:creationId xmlns:p14="http://schemas.microsoft.com/office/powerpoint/2010/main" val="2735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x-none"/>
              <a:t>Using DCT in JPEG </a:t>
            </a:r>
            <a:r>
              <a:rPr lang="en-US" altLang="x-none">
                <a:solidFill>
                  <a:schemeClr val="accent2"/>
                </a:solidFill>
                <a:latin typeface="Comic Sans MS" charset="0"/>
              </a:rPr>
              <a:t>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The first coefficient </a:t>
            </a:r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B(0,0)</a:t>
            </a:r>
            <a:r>
              <a:rPr lang="en-US" altLang="x-none"/>
              <a:t> is the DC component, the average intensity</a:t>
            </a:r>
          </a:p>
          <a:p>
            <a:r>
              <a:rPr lang="en-US" altLang="x-none"/>
              <a:t>The top-left coeffs represent low frequencies, the bottom right – high frequencies</a:t>
            </a:r>
          </a:p>
          <a:p>
            <a:endParaRPr lang="en-US" altLang="x-none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810000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75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x-none"/>
              <a:t>Image compression using DCT</a:t>
            </a:r>
            <a:endParaRPr lang="en-US" altLang="x-none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sym typeface="Wingdings" charset="2"/>
              </a:rPr>
              <a:t>DCT enables image compression by concentrating most image information in the low frequencies</a:t>
            </a:r>
          </a:p>
          <a:p>
            <a:r>
              <a:rPr lang="en-US" altLang="x-none" dirty="0">
                <a:sym typeface="Wingdings" charset="2"/>
              </a:rPr>
              <a:t>Loose unimportant image info (high frequencies) </a:t>
            </a:r>
            <a:endParaRPr lang="en-US" altLang="x-none" dirty="0" smtClean="0">
              <a:sym typeface="Wingdings" charset="2"/>
            </a:endParaRPr>
          </a:p>
          <a:p>
            <a:r>
              <a:rPr lang="en-US" altLang="x-none" dirty="0" smtClean="0"/>
              <a:t>The </a:t>
            </a:r>
            <a:r>
              <a:rPr lang="en-US" altLang="x-none" dirty="0"/>
              <a:t>decoder computes the inverse DCT – IDCT </a:t>
            </a:r>
          </a:p>
        </p:txBody>
      </p:sp>
    </p:spTree>
    <p:extLst>
      <p:ext uri="{BB962C8B-B14F-4D97-AF65-F5344CB8AC3E}">
        <p14:creationId xmlns:p14="http://schemas.microsoft.com/office/powerpoint/2010/main" val="12988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Block size in JPEG </a:t>
            </a:r>
            <a:r>
              <a:rPr lang="en-US" altLang="x-none">
                <a:solidFill>
                  <a:schemeClr val="accent2"/>
                </a:solidFill>
                <a:latin typeface="Comic Sans MS" charset="0"/>
              </a:rPr>
              <a:t>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x-none">
              <a:solidFill>
                <a:schemeClr val="tx2"/>
              </a:solidFill>
              <a:sym typeface="Wingdings" charset="2"/>
            </a:endParaRPr>
          </a:p>
          <a:p>
            <a:r>
              <a:rPr lang="en-US" altLang="x-none">
                <a:solidFill>
                  <a:schemeClr val="tx2"/>
                </a:solidFill>
                <a:sym typeface="Wingdings" charset="2"/>
              </a:rPr>
              <a:t>Block size</a:t>
            </a:r>
          </a:p>
          <a:p>
            <a:pPr lvl="1"/>
            <a:r>
              <a:rPr lang="en-US" altLang="x-none" sz="2400">
                <a:solidFill>
                  <a:schemeClr val="tx2"/>
                </a:solidFill>
                <a:sym typeface="Wingdings" charset="2"/>
              </a:rPr>
              <a:t>small block</a:t>
            </a:r>
          </a:p>
          <a:p>
            <a:pPr lvl="2"/>
            <a:r>
              <a:rPr lang="en-US" altLang="x-none" sz="2000">
                <a:solidFill>
                  <a:schemeClr val="tx2"/>
                </a:solidFill>
                <a:sym typeface="Wingdings" charset="2"/>
              </a:rPr>
              <a:t>faster </a:t>
            </a:r>
          </a:p>
          <a:p>
            <a:pPr lvl="2"/>
            <a:r>
              <a:rPr lang="en-US" altLang="x-none" sz="2000">
                <a:solidFill>
                  <a:schemeClr val="tx2"/>
                </a:solidFill>
                <a:sym typeface="Wingdings" charset="2"/>
              </a:rPr>
              <a:t>correlation exists between neighboring pixels</a:t>
            </a:r>
          </a:p>
          <a:p>
            <a:pPr lvl="1"/>
            <a:r>
              <a:rPr lang="en-US" altLang="x-none" sz="2400">
                <a:solidFill>
                  <a:schemeClr val="tx2"/>
                </a:solidFill>
                <a:sym typeface="Wingdings" charset="2"/>
              </a:rPr>
              <a:t>large block</a:t>
            </a:r>
          </a:p>
          <a:p>
            <a:pPr lvl="2"/>
            <a:r>
              <a:rPr lang="en-US" altLang="x-none" sz="2000">
                <a:solidFill>
                  <a:schemeClr val="tx2"/>
                </a:solidFill>
                <a:sym typeface="Wingdings" charset="2"/>
              </a:rPr>
              <a:t>better compression in smooth regions</a:t>
            </a:r>
          </a:p>
          <a:p>
            <a:pPr lvl="1"/>
            <a:r>
              <a:rPr lang="en-US" altLang="x-none" sz="2400">
                <a:solidFill>
                  <a:schemeClr val="tx2"/>
                </a:solidFill>
                <a:sym typeface="Wingdings" charset="2"/>
              </a:rPr>
              <a:t>It’s 8x8 in standard JPEG</a:t>
            </a:r>
          </a:p>
        </p:txBody>
      </p:sp>
    </p:spTree>
    <p:extLst>
      <p:ext uri="{BB962C8B-B14F-4D97-AF65-F5344CB8AC3E}">
        <p14:creationId xmlns:p14="http://schemas.microsoft.com/office/powerpoint/2010/main" val="1760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Image Compression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/>
              <a:t>       8 x 8 Pixels			Image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0734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42386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why transform?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400"/>
              <a:t>Better image processing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Take into account long-range correlations in space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Conceptual insights in spatial-frequency information. </a:t>
            </a:r>
            <a:br>
              <a:rPr lang="en-US" altLang="x-none" sz="2000"/>
            </a:br>
            <a:r>
              <a:rPr lang="en-US" altLang="x-none" sz="2000"/>
              <a:t>what it means to be “smooth, moderate change, fast change, </a:t>
            </a:r>
            <a:r>
              <a:rPr lang="en-US" altLang="x-none" sz="2000" smtClean="0"/>
              <a:t>…”</a:t>
            </a:r>
            <a:endParaRPr lang="he-IL" altLang="x-none" sz="2000" smtClean="0"/>
          </a:p>
          <a:p>
            <a:pPr lvl="1">
              <a:lnSpc>
                <a:spcPct val="80000"/>
              </a:lnSpc>
            </a:pPr>
            <a:r>
              <a:rPr lang="en-US" altLang="x-none" err="1" smtClean="0"/>
              <a:t>Denoising</a:t>
            </a:r>
            <a:endParaRPr lang="en-US" altLang="x-none" sz="2000"/>
          </a:p>
          <a:p>
            <a:pPr lvl="1">
              <a:lnSpc>
                <a:spcPct val="80000"/>
              </a:lnSpc>
            </a:pPr>
            <a:endParaRPr lang="en-US" altLang="x-none" sz="2000"/>
          </a:p>
        </p:txBody>
      </p:sp>
      <p:pic>
        <p:nvPicPr>
          <p:cNvPr id="10" name="Picture 57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071" y="3252787"/>
            <a:ext cx="3182937" cy="3067050"/>
          </a:xfrm>
          <a:prstGeom prst="rect">
            <a:avLst/>
          </a:prstGeom>
        </p:spPr>
      </p:pic>
      <p:pic>
        <p:nvPicPr>
          <p:cNvPr id="11" name="Picture 58" descr="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721" y="3248025"/>
            <a:ext cx="31781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Image Compression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Gray-Scale Example:</a:t>
            </a:r>
          </a:p>
          <a:p>
            <a:r>
              <a:rPr lang="en-US" altLang="x-none"/>
              <a:t>Value Range  0 (black) --- 255 (white)</a:t>
            </a:r>
          </a:p>
          <a:p>
            <a:endParaRPr lang="en-US" altLang="x-none" sz="1600"/>
          </a:p>
          <a:p>
            <a:pPr>
              <a:buFont typeface="Wingdings" charset="2"/>
              <a:buNone/>
            </a:pPr>
            <a:r>
              <a:rPr lang="en-US" altLang="x-none" sz="1600"/>
              <a:t>63   33   36   28   63   81   86   98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27   18   17   11   22   48  104 108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72   52   28   15   17   16   47   77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132 100 56   19   10    9    21   55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187 186 166 88   13   34   43   51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184 203 199 177 82   44   97   73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211 214 208 198 134 52   78   83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211 210 203 191 133 79   74   86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42386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905000" y="5486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535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Image Compression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2D-DCT of matrix</a:t>
            </a:r>
          </a:p>
          <a:p>
            <a:pPr>
              <a:buFont typeface="Wingdings" charset="2"/>
              <a:buNone/>
            </a:pPr>
            <a:endParaRPr lang="en-US" altLang="x-none" sz="1800"/>
          </a:p>
          <a:p>
            <a:pPr>
              <a:buFont typeface="Wingdings" charset="2"/>
              <a:buNone/>
            </a:pPr>
            <a:endParaRPr lang="en-US" altLang="x-none" sz="1800"/>
          </a:p>
          <a:p>
            <a:pPr>
              <a:buFont typeface="Wingdings" charset="2"/>
              <a:buNone/>
            </a:pPr>
            <a:endParaRPr lang="en-US" altLang="x-none" sz="1800"/>
          </a:p>
          <a:p>
            <a:pPr>
              <a:buFont typeface="Wingdings" charset="2"/>
              <a:buNone/>
            </a:pPr>
            <a:r>
              <a:rPr lang="en-US" altLang="x-none" sz="1600"/>
              <a:t>-304  210  104  -69  10   20   -12  7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-327 -260   67   70  -10  -15   21  8 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93   -84  -66  16    24   -2    -5   9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89    33  -19  -20  -26   21   -3   0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-9     42   18   27   -7   -17  29  -7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-5     15  -10   17  32   -15   -4   7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10       3  -12    -1    2     3    -2  -3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12     30     0    -3   -3    -6   12  -1</a:t>
            </a:r>
          </a:p>
          <a:p>
            <a:endParaRPr lang="en-US" altLang="x-none"/>
          </a:p>
          <a:p>
            <a:endParaRPr lang="en-US" altLang="x-none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2005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b="0"/>
              <a:t>Numbers are coefficients of polynomial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7400" y="54864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378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Image Compression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Cut the least significant components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-304  210  104  -69  10   20   -12  0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-327 -260   67   70  -10  -15     0   0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   93   -84  -66  16    24    0      0   0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   89    33  -19  -20    0     0      0   0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   -9     42   18    0     0     0      0   0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   -5     15     0    0     0     0      0   0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  10       0     0    0     0     0      0   0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 dirty="0"/>
              <a:t>    0       0     0    0     0     0      0   0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z="16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z="24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2400" dirty="0" smtClean="0"/>
              <a:t>As </a:t>
            </a:r>
            <a:r>
              <a:rPr lang="en-US" altLang="x-none" sz="2400" dirty="0"/>
              <a:t>you can see, we save a little over half the original memory.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65760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Reconstructing the Image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New Matrix and Compressed Image</a:t>
            </a:r>
          </a:p>
          <a:p>
            <a:pPr>
              <a:buFont typeface="Wingdings" charset="2"/>
              <a:buNone/>
            </a:pPr>
            <a:endParaRPr lang="en-US" altLang="x-none"/>
          </a:p>
          <a:p>
            <a:pPr>
              <a:buFont typeface="Wingdings" charset="2"/>
              <a:buNone/>
            </a:pPr>
            <a:r>
              <a:rPr lang="en-US" altLang="x-none" sz="1800"/>
              <a:t>  55   41   27   39   56 69 92 106 </a:t>
            </a:r>
          </a:p>
          <a:p>
            <a:pPr>
              <a:buFont typeface="Wingdings" charset="2"/>
              <a:buNone/>
            </a:pPr>
            <a:r>
              <a:rPr lang="en-US" altLang="x-none" sz="1800"/>
              <a:t>  35   22     7   16   35 59 88 101</a:t>
            </a:r>
          </a:p>
          <a:p>
            <a:pPr>
              <a:buFont typeface="Wingdings" charset="2"/>
              <a:buNone/>
            </a:pPr>
            <a:r>
              <a:rPr lang="en-US" altLang="x-none" sz="1800"/>
              <a:t>  65   49   21     5     6 28 62  73</a:t>
            </a:r>
          </a:p>
          <a:p>
            <a:pPr>
              <a:buFont typeface="Wingdings" charset="2"/>
              <a:buNone/>
            </a:pPr>
            <a:r>
              <a:rPr lang="en-US" altLang="x-none" sz="1800"/>
              <a:t>130 114   75   28    -7 -1  33  46 </a:t>
            </a:r>
          </a:p>
          <a:p>
            <a:pPr>
              <a:buFont typeface="Wingdings" charset="2"/>
              <a:buNone/>
            </a:pPr>
            <a:r>
              <a:rPr lang="en-US" altLang="x-none" sz="1800"/>
              <a:t>180 175 148   95   33 16 45  59</a:t>
            </a:r>
          </a:p>
          <a:p>
            <a:pPr>
              <a:buFont typeface="Wingdings" charset="2"/>
              <a:buNone/>
            </a:pPr>
            <a:r>
              <a:rPr lang="en-US" altLang="x-none" sz="1800"/>
              <a:t>200 206 203 165   92 55 71  82</a:t>
            </a:r>
          </a:p>
          <a:p>
            <a:pPr>
              <a:buFont typeface="Wingdings" charset="2"/>
              <a:buNone/>
            </a:pPr>
            <a:r>
              <a:rPr lang="en-US" altLang="x-none" sz="1800"/>
              <a:t>205 207 214 193 121 70 75  83</a:t>
            </a:r>
          </a:p>
          <a:p>
            <a:pPr>
              <a:buFont typeface="Wingdings" charset="2"/>
              <a:buNone/>
            </a:pPr>
            <a:r>
              <a:rPr lang="en-US" altLang="x-none" sz="1800"/>
              <a:t>214 205 209 196 129 75 78  85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248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Can You Tell the Difference?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/>
              <a:t>        Original   	               Compressed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8862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00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Image Compression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/>
              <a:t>   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62000" y="17526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x-none" b="0"/>
              <a:t>    Original   	                 Compressed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2291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We will not zero the bottom half of the matrix.</a:t>
            </a:r>
          </a:p>
          <a:p>
            <a:endParaRPr lang="en-US" altLang="x-none"/>
          </a:p>
          <a:p>
            <a:r>
              <a:rPr lang="en-US" altLang="x-none"/>
              <a:t>The idea is to assign fewer bits of memory to store information in the lower right corner of the DCT matrix.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5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3600"/>
              <a:t>Use Quantization Matrix (Q)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3600"/>
              <a:t>       q</a:t>
            </a:r>
            <a:r>
              <a:rPr lang="en-US" altLang="x-none" sz="3600" baseline="-25000"/>
              <a:t>kl </a:t>
            </a:r>
            <a:r>
              <a:rPr lang="en-US" altLang="x-none" sz="3600"/>
              <a:t>= 8p(k + l + 1)   for 0 </a:t>
            </a:r>
            <a:r>
              <a:rPr lang="en-US" altLang="x-none" sz="3600" u="sng"/>
              <a:t>&lt;</a:t>
            </a:r>
            <a:r>
              <a:rPr lang="en-US" altLang="x-none" sz="3600"/>
              <a:t> k, l </a:t>
            </a:r>
            <a:r>
              <a:rPr lang="en-US" altLang="x-none" sz="3600" u="sng"/>
              <a:t>&lt;</a:t>
            </a:r>
            <a:r>
              <a:rPr lang="en-US" altLang="x-none" sz="3600"/>
              <a:t> 7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x-none" sz="360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3600"/>
              <a:t>Q = p *   </a:t>
            </a:r>
            <a:r>
              <a:rPr lang="en-US" altLang="x-none" sz="1800"/>
              <a:t>8  16  24  32  40  48   56    64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16  24  32  40  48  56   64    72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24  32  40  48  56  64   72    80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32  40  48  56  64  72   80    88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40  48  56  64  72  80   88    96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48  56  64  72  80  88   96  104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56  64  72  80  88  95  104 112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64  72  80  88  96 104 112 120 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x-none" sz="1800"/>
          </a:p>
          <a:p>
            <a:pPr>
              <a:lnSpc>
                <a:spcPct val="80000"/>
              </a:lnSpc>
            </a:pPr>
            <a:endParaRPr lang="en-US" altLang="x-none" sz="1800" baseline="-25000"/>
          </a:p>
        </p:txBody>
      </p:sp>
    </p:spTree>
    <p:extLst>
      <p:ext uri="{BB962C8B-B14F-4D97-AF65-F5344CB8AC3E}">
        <p14:creationId xmlns:p14="http://schemas.microsoft.com/office/powerpoint/2010/main" val="5202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3100"/>
              <a:t>p is called the loss parameter</a:t>
            </a:r>
          </a:p>
          <a:p>
            <a:endParaRPr lang="en-US" altLang="x-none" sz="3100"/>
          </a:p>
          <a:p>
            <a:r>
              <a:rPr lang="en-US" altLang="x-none" sz="3100"/>
              <a:t>It acts like a “knob” to control compression</a:t>
            </a:r>
          </a:p>
          <a:p>
            <a:endParaRPr lang="en-US" altLang="x-none" sz="3100"/>
          </a:p>
          <a:p>
            <a:r>
              <a:rPr lang="en-US" altLang="x-none" sz="3100"/>
              <a:t>The greater p is the more you compress the image</a:t>
            </a:r>
          </a:p>
          <a:p>
            <a:endParaRPr lang="en-US" altLang="x-none" sz="3100"/>
          </a:p>
          <a:p>
            <a:pPr>
              <a:buFont typeface="Wingdings" charset="2"/>
              <a:buNone/>
            </a:pPr>
            <a:endParaRPr lang="en-US" altLang="x-none" sz="3100"/>
          </a:p>
        </p:txBody>
      </p:sp>
    </p:spTree>
    <p:extLst>
      <p:ext uri="{BB962C8B-B14F-4D97-AF65-F5344CB8AC3E}">
        <p14:creationId xmlns:p14="http://schemas.microsoft.com/office/powerpoint/2010/main" val="11715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2800"/>
              <a:t>We divide the each entry in the DCT matrix by the Quantization Matrix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-304  210  104  -69  10   20   -12  7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-327 -260   67   70  -10  -15   21  8 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   93   -84  -66  16    24   -2    -5   9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   89    33  -19  -20  -26   21   -3   0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   -9     42   18   27   -7   -17  29  -7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   -5     15  -10   17  32   -15   -4   7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  10       3  -12    -1    2     3    -2  -3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/>
              <a:t>  12     30     0    -3   -3    -6   12  -1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/>
              <a:t>      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z="1600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z="310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953000" y="3048000"/>
            <a:ext cx="3657600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900" b="0"/>
              <a:t>  8  16  24  32  40  48   56    64</a:t>
            </a:r>
          </a:p>
          <a:p>
            <a:r>
              <a:rPr lang="en-US" altLang="x-none" sz="1900" b="0"/>
              <a:t>16  24  32  40  48  56   64    72</a:t>
            </a:r>
          </a:p>
          <a:p>
            <a:r>
              <a:rPr lang="en-US" altLang="x-none" sz="1900" b="0"/>
              <a:t>24  32  40  48  56  64   72    80</a:t>
            </a:r>
          </a:p>
          <a:p>
            <a:r>
              <a:rPr lang="en-US" altLang="x-none" sz="1900" b="0"/>
              <a:t>32  40  48  56  64  72   80    88</a:t>
            </a:r>
          </a:p>
          <a:p>
            <a:r>
              <a:rPr lang="en-US" altLang="x-none" sz="1900" b="0"/>
              <a:t>40  48  56  64  72  80   88    96</a:t>
            </a:r>
          </a:p>
          <a:p>
            <a:r>
              <a:rPr lang="en-US" altLang="x-none" sz="1900" b="0"/>
              <a:t>48  56  64  72  80  88   96  104</a:t>
            </a:r>
          </a:p>
          <a:p>
            <a:r>
              <a:rPr lang="en-US" altLang="x-none" sz="1900" b="0"/>
              <a:t>56  64  72  80  88  95  104 112</a:t>
            </a:r>
          </a:p>
          <a:p>
            <a:r>
              <a:rPr lang="en-US" altLang="x-none" sz="1900" b="0"/>
              <a:t>64  72  80  88  96 104 112 120</a:t>
            </a:r>
          </a:p>
        </p:txBody>
      </p:sp>
    </p:spTree>
    <p:extLst>
      <p:ext uri="{BB962C8B-B14F-4D97-AF65-F5344CB8AC3E}">
        <p14:creationId xmlns:p14="http://schemas.microsoft.com/office/powerpoint/2010/main" val="2423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why transform?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400"/>
              <a:t>Better image processing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Take into account long-range correlations in space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Conceptual insights in spatial-frequency information. </a:t>
            </a:r>
            <a:br>
              <a:rPr lang="en-US" altLang="x-none" sz="2000"/>
            </a:br>
            <a:r>
              <a:rPr lang="en-US" altLang="x-none" sz="2000"/>
              <a:t>what it means to be “smooth, moderate change, fast change, </a:t>
            </a:r>
            <a:r>
              <a:rPr lang="en-US" altLang="x-none" sz="2000" smtClean="0"/>
              <a:t>…”</a:t>
            </a:r>
          </a:p>
          <a:p>
            <a:pPr lvl="1">
              <a:lnSpc>
                <a:spcPct val="80000"/>
              </a:lnSpc>
            </a:pPr>
            <a:r>
              <a:rPr lang="en-US" altLang="x-none" err="1" smtClean="0"/>
              <a:t>Denoising</a:t>
            </a:r>
            <a:endParaRPr lang="en-US" altLang="x-none" sz="2000"/>
          </a:p>
          <a:p>
            <a:pPr>
              <a:lnSpc>
                <a:spcPct val="80000"/>
              </a:lnSpc>
            </a:pPr>
            <a:r>
              <a:rPr lang="en-US" altLang="x-none" sz="2400"/>
              <a:t>Fast computation: convolution vs. multiplication</a:t>
            </a:r>
          </a:p>
          <a:p>
            <a:pPr lvl="1">
              <a:lnSpc>
                <a:spcPct val="80000"/>
              </a:lnSpc>
            </a:pPr>
            <a:endParaRPr lang="en-US" altLang="x-none" sz="2000"/>
          </a:p>
          <a:p>
            <a:pPr lvl="1">
              <a:lnSpc>
                <a:spcPct val="80000"/>
              </a:lnSpc>
            </a:pPr>
            <a:endParaRPr lang="en-US" altLang="x-none" sz="2000"/>
          </a:p>
        </p:txBody>
      </p:sp>
    </p:spTree>
    <p:extLst>
      <p:ext uri="{BB962C8B-B14F-4D97-AF65-F5344CB8AC3E}">
        <p14:creationId xmlns:p14="http://schemas.microsoft.com/office/powerpoint/2010/main" val="10366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/>
              <a:t>        p = 1		   	         p = 4</a:t>
            </a:r>
          </a:p>
          <a:p>
            <a:pPr>
              <a:buFont typeface="Wingdings" charset="2"/>
              <a:buNone/>
            </a:pPr>
            <a:endParaRPr lang="en-US" altLang="x-none"/>
          </a:p>
          <a:p>
            <a:pPr>
              <a:buFont typeface="Wingdings" charset="2"/>
              <a:buNone/>
            </a:pPr>
            <a:r>
              <a:rPr lang="en-US" altLang="x-none" sz="1600"/>
              <a:t>  -38  13  4 -2   0   0   0   0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-20 -11  2  2   0   0   0   0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  4   -3 -2  0   0   0   0   0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  3    1  0  0   0   0   0   0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  0    1  0  0   0   0   0   0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  0    0  0  0   0   0   0   0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  0    0  0  0   0   0   0   0 </a:t>
            </a:r>
          </a:p>
          <a:p>
            <a:pPr>
              <a:buFont typeface="Wingdings" charset="2"/>
              <a:buNone/>
            </a:pPr>
            <a:r>
              <a:rPr lang="en-US" altLang="x-none" sz="1600"/>
              <a:t>     0    0  0  0   0   0   0   0 </a:t>
            </a:r>
          </a:p>
          <a:p>
            <a:endParaRPr lang="en-US" altLang="x-none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876800" y="2667000"/>
            <a:ext cx="3749675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700" b="0"/>
              <a:t>-9    3   1 -1   0   0   0   0</a:t>
            </a:r>
          </a:p>
          <a:p>
            <a:r>
              <a:rPr lang="en-US" altLang="x-none" sz="1700" b="0"/>
              <a:t>-5   -3   1  0   0   0   0   0   </a:t>
            </a:r>
          </a:p>
          <a:p>
            <a:r>
              <a:rPr lang="en-US" altLang="x-none" sz="1700" b="0"/>
              <a:t> 1   -1   0  0   0   0   0   0</a:t>
            </a:r>
          </a:p>
          <a:p>
            <a:r>
              <a:rPr lang="en-US" altLang="x-none" sz="1700" b="0"/>
              <a:t> 1    0   0  0   0   0   0   0 </a:t>
            </a:r>
          </a:p>
          <a:p>
            <a:r>
              <a:rPr lang="en-US" altLang="x-none" sz="1700" b="0"/>
              <a:t> 0    0   0  0   0   0   0   0 </a:t>
            </a:r>
          </a:p>
          <a:p>
            <a:r>
              <a:rPr lang="en-US" altLang="x-none" sz="1700" b="0"/>
              <a:t> 0    0   0  0   0   0   0   0 </a:t>
            </a:r>
          </a:p>
          <a:p>
            <a:r>
              <a:rPr lang="en-US" altLang="x-none" sz="1700" b="0"/>
              <a:t> 0    0   0  0   0   0   0   0 </a:t>
            </a:r>
          </a:p>
          <a:p>
            <a:r>
              <a:rPr lang="en-US" altLang="x-none" sz="1700" b="0"/>
              <a:t> 0    0   0  0   0   0   0   0 </a:t>
            </a:r>
          </a:p>
          <a:p>
            <a:r>
              <a:rPr lang="en-US" altLang="x-none" sz="1700" b="0"/>
              <a:t> 0    0   0  0   0   0   0   0 </a:t>
            </a:r>
          </a:p>
          <a:p>
            <a:endParaRPr lang="en-US" altLang="x-none" sz="1700" b="0"/>
          </a:p>
          <a:p>
            <a:endParaRPr lang="en-US" altLang="x-none" b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43000" y="53340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   New Y: 14 terms		New Y: 10 terms</a:t>
            </a:r>
          </a:p>
        </p:txBody>
      </p:sp>
    </p:spTree>
    <p:extLst>
      <p:ext uri="{BB962C8B-B14F-4D97-AF65-F5344CB8AC3E}">
        <p14:creationId xmlns:p14="http://schemas.microsoft.com/office/powerpoint/2010/main" val="10511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/>
              <a:t>        p = 1		   	             p = 4</a:t>
            </a:r>
          </a:p>
          <a:p>
            <a:pPr>
              <a:buFont typeface="Wingdings" charset="2"/>
              <a:buNone/>
            </a:pPr>
            <a:endParaRPr lang="en-US" altLang="x-none" sz="1600"/>
          </a:p>
          <a:p>
            <a:endParaRPr lang="en-US" altLang="x-none"/>
          </a:p>
          <a:p>
            <a:pPr>
              <a:buFont typeface="Wingdings" charset="2"/>
              <a:buNone/>
            </a:pPr>
            <a:endParaRPr lang="en-US" altLang="x-none" sz="310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2100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229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Linear Quantization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2291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2291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81809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Compressed with P=1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1357" y="1913355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Compressed with P=4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572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x-none" b="0"/>
              <a:t>p = 1</a:t>
            </a: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1600200"/>
            <a:ext cx="5788152" cy="45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Quantization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1600200"/>
            <a:ext cx="5788152" cy="45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1" y="1987826"/>
            <a:ext cx="98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P= 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380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1524000"/>
            <a:ext cx="8547652" cy="43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Run-Length Encoding (RLE)</a:t>
            </a:r>
          </a:p>
          <a:p>
            <a:r>
              <a:rPr lang="en-US" dirty="0" smtClean="0"/>
              <a:t>Huffman 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Memory Storage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The original image uses one byte (8 bits) for each pixel.  Therefore, the amount of memory needed  for each 8 x 8 block is:</a:t>
            </a:r>
          </a:p>
          <a:p>
            <a:pPr>
              <a:buFont typeface="Wingdings" charset="2"/>
              <a:buNone/>
            </a:pPr>
            <a:endParaRPr lang="en-US" altLang="x-none"/>
          </a:p>
          <a:p>
            <a:pPr lvl="1"/>
            <a:r>
              <a:rPr lang="en-US" altLang="x-none"/>
              <a:t>8 x (8</a:t>
            </a:r>
            <a:r>
              <a:rPr lang="en-US" altLang="x-none" baseline="30000"/>
              <a:t>2</a:t>
            </a:r>
            <a:r>
              <a:rPr lang="en-US" altLang="x-none"/>
              <a:t>) = 512 bits</a:t>
            </a:r>
          </a:p>
          <a:p>
            <a:pPr lvl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699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Is This Worth the Work?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419600"/>
          </a:xfrm>
        </p:spPr>
        <p:txBody>
          <a:bodyPr/>
          <a:lstStyle/>
          <a:p>
            <a:r>
              <a:rPr lang="en-US" altLang="x-none" sz="2800"/>
              <a:t>The question that arises is “How much memory does this save?”</a:t>
            </a:r>
          </a:p>
        </p:txBody>
      </p:sp>
      <p:graphicFrame>
        <p:nvGraphicFramePr>
          <p:cNvPr id="78852" name="Group 4"/>
          <p:cNvGraphicFramePr>
            <a:graphicFrameLocks noGrp="1"/>
          </p:cNvGraphicFramePr>
          <p:nvPr>
            <p:ph sz="half" idx="2"/>
          </p:nvPr>
        </p:nvGraphicFramePr>
        <p:xfrm>
          <a:off x="2209800" y="3352800"/>
          <a:ext cx="4419600" cy="2571750"/>
        </p:xfrm>
        <a:graphic>
          <a:graphicData uri="http://schemas.openxmlformats.org/drawingml/2006/table">
            <a:tbl>
              <a:tblPr/>
              <a:tblGrid>
                <a:gridCol w="701675"/>
                <a:gridCol w="1893888"/>
                <a:gridCol w="1824037"/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Bits/pixel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2819400" y="27432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0"/>
              <a:t>Linear Quantization</a:t>
            </a:r>
          </a:p>
        </p:txBody>
      </p:sp>
    </p:spTree>
    <p:extLst>
      <p:ext uri="{BB962C8B-B14F-4D97-AF65-F5344CB8AC3E}">
        <p14:creationId xmlns:p14="http://schemas.microsoft.com/office/powerpoint/2010/main" val="34531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JPEG Imaging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It is fairly easy to extend this application to color images.</a:t>
            </a:r>
          </a:p>
          <a:p>
            <a:pPr lvl="1"/>
            <a:r>
              <a:rPr lang="en-US" altLang="x-none"/>
              <a:t>These are expressed in the RGB color system.</a:t>
            </a:r>
          </a:p>
          <a:p>
            <a:pPr lvl="1"/>
            <a:r>
              <a:rPr lang="en-US" altLang="x-none"/>
              <a:t>Each pixel is assigned three integers for each color intensity.</a:t>
            </a:r>
          </a:p>
        </p:txBody>
      </p:sp>
    </p:spTree>
    <p:extLst>
      <p:ext uri="{BB962C8B-B14F-4D97-AF65-F5344CB8AC3E}">
        <p14:creationId xmlns:p14="http://schemas.microsoft.com/office/powerpoint/2010/main" val="12006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why transform?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x-none" sz="2400"/>
              <a:t>Better image processing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Take into account long-range correlations in space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Conceptual insights in spatial-frequency information. </a:t>
            </a:r>
            <a:br>
              <a:rPr lang="en-US" altLang="x-none" sz="2000"/>
            </a:br>
            <a:r>
              <a:rPr lang="en-US" altLang="x-none" sz="2000"/>
              <a:t>what it means to be “smooth, moderate change, fast change, </a:t>
            </a:r>
            <a:r>
              <a:rPr lang="en-US" altLang="x-none" sz="2000" smtClean="0"/>
              <a:t>…”</a:t>
            </a:r>
          </a:p>
          <a:p>
            <a:pPr lvl="1">
              <a:lnSpc>
                <a:spcPct val="80000"/>
              </a:lnSpc>
            </a:pPr>
            <a:r>
              <a:rPr lang="en-US" altLang="x-none" err="1" smtClean="0"/>
              <a:t>Denoising</a:t>
            </a:r>
            <a:endParaRPr lang="en-US" altLang="x-none"/>
          </a:p>
          <a:p>
            <a:pPr lvl="1">
              <a:lnSpc>
                <a:spcPct val="80000"/>
              </a:lnSpc>
            </a:pPr>
            <a:r>
              <a:rPr lang="en-US" altLang="x-none" sz="2400" smtClean="0"/>
              <a:t>Fast </a:t>
            </a:r>
            <a:r>
              <a:rPr lang="en-US" altLang="x-none" sz="2400"/>
              <a:t>computation: convolution vs. multiplication</a:t>
            </a:r>
          </a:p>
          <a:p>
            <a:pPr lvl="1">
              <a:lnSpc>
                <a:spcPct val="80000"/>
              </a:lnSpc>
            </a:pPr>
            <a:endParaRPr lang="en-US" altLang="x-none" sz="2000"/>
          </a:p>
          <a:p>
            <a:pPr lvl="1">
              <a:lnSpc>
                <a:spcPct val="80000"/>
              </a:lnSpc>
            </a:pPr>
            <a:endParaRPr lang="en-US" altLang="x-none" sz="2000"/>
          </a:p>
          <a:p>
            <a:pPr>
              <a:lnSpc>
                <a:spcPct val="80000"/>
              </a:lnSpc>
            </a:pPr>
            <a:r>
              <a:rPr lang="en-US" altLang="x-none" sz="2400"/>
              <a:t>Alternative representation and sensing 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Obtain transformed data as measurement in radiology images (medical and astrophysics), inverse transform to recover image</a:t>
            </a:r>
          </a:p>
          <a:p>
            <a:pPr>
              <a:lnSpc>
                <a:spcPct val="80000"/>
              </a:lnSpc>
            </a:pPr>
            <a:endParaRPr lang="en-US" altLang="x-none" sz="240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311887" y="2933700"/>
            <a:ext cx="1066800" cy="99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04" y="4734180"/>
            <a:ext cx="3935896" cy="19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sz="3800"/>
              <a:t>RGB Coordinates</a:t>
            </a:r>
            <a:br>
              <a:rPr lang="en-US" altLang="x-none" sz="3800"/>
            </a:br>
            <a:endParaRPr lang="en-US" altLang="x-none" sz="3800"/>
          </a:p>
        </p:txBody>
      </p:sp>
      <p:pic>
        <p:nvPicPr>
          <p:cNvPr id="80900" name="Picture 4" descr="RGB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Approach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800"/>
              <a:t>There are a few ways to approach the image compression.</a:t>
            </a:r>
          </a:p>
          <a:p>
            <a:pPr lvl="1"/>
            <a:r>
              <a:rPr lang="en-US" altLang="x-none" sz="2400"/>
              <a:t>Repeat the discussed process independently for each of the three colors and then reconstruct the image.</a:t>
            </a:r>
          </a:p>
          <a:p>
            <a:pPr lvl="1"/>
            <a:r>
              <a:rPr lang="en-US" altLang="x-none" sz="2400"/>
              <a:t>Baseline JPEG uses a more delicate approach.</a:t>
            </a:r>
          </a:p>
          <a:p>
            <a:pPr lvl="2"/>
            <a:r>
              <a:rPr lang="en-US" altLang="x-none" sz="2000"/>
              <a:t>Define the luminance coordinate to be:</a:t>
            </a:r>
          </a:p>
          <a:p>
            <a:pPr lvl="3"/>
            <a:r>
              <a:rPr lang="en-US" altLang="x-none" sz="1800"/>
              <a:t>Y = 0.299R + 0.587G + 0.114B</a:t>
            </a:r>
          </a:p>
          <a:p>
            <a:pPr lvl="2"/>
            <a:r>
              <a:rPr lang="en-US" altLang="x-none" sz="2000"/>
              <a:t>Define the color differences coordinates to be:</a:t>
            </a:r>
          </a:p>
          <a:p>
            <a:pPr lvl="3"/>
            <a:r>
              <a:rPr lang="en-US" altLang="x-none" sz="1800"/>
              <a:t>U = B – Y</a:t>
            </a:r>
          </a:p>
          <a:p>
            <a:pPr lvl="3"/>
            <a:r>
              <a:rPr lang="en-US" altLang="x-none" sz="1800"/>
              <a:t>V = R – Y</a:t>
            </a:r>
          </a:p>
        </p:txBody>
      </p:sp>
    </p:spTree>
    <p:extLst>
      <p:ext uri="{BB962C8B-B14F-4D97-AF65-F5344CB8AC3E}">
        <p14:creationId xmlns:p14="http://schemas.microsoft.com/office/powerpoint/2010/main" val="23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More on Baseline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800"/>
              <a:t>This transforms the RGB color data to the YUV system which is easily reversible.</a:t>
            </a:r>
          </a:p>
          <a:p>
            <a:endParaRPr lang="en-US" altLang="x-none" sz="2800"/>
          </a:p>
          <a:p>
            <a:endParaRPr lang="en-US" altLang="x-none" sz="2800"/>
          </a:p>
          <a:p>
            <a:endParaRPr lang="en-US" altLang="x-none" sz="2800"/>
          </a:p>
          <a:p>
            <a:endParaRPr lang="en-US" altLang="x-none" sz="2800"/>
          </a:p>
          <a:p>
            <a:r>
              <a:rPr lang="en-US" altLang="x-none" sz="2800"/>
              <a:t>It applies the DCT filtering independently to Y, U, and V using the quantization matrix Q</a:t>
            </a:r>
            <a:r>
              <a:rPr lang="en-US" altLang="x-none" sz="2800" baseline="-25000"/>
              <a:t>Y</a:t>
            </a:r>
            <a:r>
              <a:rPr lang="en-US" altLang="x-none" sz="2800"/>
              <a:t>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18288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286000" y="2590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400">
                <a:solidFill>
                  <a:srgbClr val="3333FF"/>
                </a:solidFill>
              </a:rPr>
              <a:t>B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5052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400">
                <a:solidFill>
                  <a:srgbClr val="33CC33"/>
                </a:solidFill>
              </a:rPr>
              <a:t>G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40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82952" name="Picture 8" descr="MCj04131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76200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1981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943600" y="2514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400"/>
              <a:t>V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73152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400"/>
              <a:t>U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51816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400"/>
              <a:t>Y</a:t>
            </a:r>
          </a:p>
        </p:txBody>
      </p:sp>
      <p:pic>
        <p:nvPicPr>
          <p:cNvPr id="82957" name="Picture 13" descr="out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9725"/>
            <a:ext cx="990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JPEG Quantization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41910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200" b="0"/>
              <a:t>Q</a:t>
            </a:r>
            <a:r>
              <a:rPr lang="en-US" altLang="x-none" sz="3200" b="0" baseline="-25000"/>
              <a:t>Y</a:t>
            </a:r>
            <a:r>
              <a:rPr lang="en-US" altLang="x-none" sz="3200" b="0"/>
              <a:t> = 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p { 16   11   10   16   24   40   51   61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   12   12   14   19   26   58   60   55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   14   13   16   24   40   57   69   56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   14   17   22   29   51   87   80   62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   18   22   37   56   68  109 103  77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   24   35   55   64   81  104 113  92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   49   64   78   87  103 121 120 101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   72   92   95   98  112 100 103  99}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0" u="sng"/>
              <a:t>Luminance:</a:t>
            </a:r>
          </a:p>
        </p:txBody>
      </p:sp>
      <p:pic>
        <p:nvPicPr>
          <p:cNvPr id="83973" name="Picture 5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67163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JPEG Quantization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191000" y="1828800"/>
            <a:ext cx="37338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200" b="0"/>
              <a:t>Q</a:t>
            </a:r>
            <a:r>
              <a:rPr lang="en-US" altLang="x-none" sz="3200" b="0" baseline="-25000"/>
              <a:t>C</a:t>
            </a:r>
            <a:r>
              <a:rPr lang="en-US" altLang="x-none" sz="3200" b="0"/>
              <a:t> = 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{ 17  18   24   47  99   99   99   99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18   21  26   66  99   99   99   99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24   26  56   99  99   99   99   99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47   66  99   99  99   99   99   99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99   99  99   99  99   99   99   99 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99   99  99   99  99   99   99   99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99   99  99   99  99   99   99   99</a:t>
            </a:r>
          </a:p>
          <a:p>
            <a:pPr>
              <a:spcBef>
                <a:spcPct val="50000"/>
              </a:spcBef>
            </a:pPr>
            <a:r>
              <a:rPr lang="en-US" altLang="x-none" b="0"/>
              <a:t>  99   99  99   99  99   99   99   99}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0" u="sng"/>
              <a:t>Chrominance:</a:t>
            </a:r>
          </a:p>
        </p:txBody>
      </p:sp>
      <p:pic>
        <p:nvPicPr>
          <p:cNvPr id="84997" name="Picture 5" descr="ou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sz="3800"/>
              <a:t>Luminance and Chrominance</a:t>
            </a:r>
            <a:br>
              <a:rPr lang="en-US" altLang="x-none" sz="3800"/>
            </a:br>
            <a:endParaRPr lang="en-US" altLang="x-none" sz="38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/>
              <a:t>Human eye is more sensible to luminance </a:t>
            </a:r>
          </a:p>
          <a:p>
            <a:pPr>
              <a:buFont typeface="Wingdings" charset="2"/>
              <a:buNone/>
            </a:pPr>
            <a:r>
              <a:rPr lang="en-US" altLang="x-none" sz="2400"/>
              <a:t>   (Y coordinate).</a:t>
            </a:r>
          </a:p>
          <a:p>
            <a:pPr>
              <a:buFont typeface="Wingdings" charset="2"/>
              <a:buNone/>
            </a:pPr>
            <a:endParaRPr lang="en-US" altLang="x-none" sz="2400"/>
          </a:p>
          <a:p>
            <a:r>
              <a:rPr lang="en-US" altLang="x-none" sz="2400"/>
              <a:t>It is less sensible to color changes </a:t>
            </a:r>
          </a:p>
          <a:p>
            <a:pPr>
              <a:buFont typeface="Wingdings" charset="2"/>
              <a:buNone/>
            </a:pPr>
            <a:r>
              <a:rPr lang="en-US" altLang="x-none" sz="2400"/>
              <a:t>   (UV coordinates).</a:t>
            </a:r>
          </a:p>
          <a:p>
            <a:pPr>
              <a:buFont typeface="Wingdings" charset="2"/>
              <a:buNone/>
            </a:pPr>
            <a:endParaRPr lang="en-US" altLang="x-none" sz="2400"/>
          </a:p>
          <a:p>
            <a:r>
              <a:rPr lang="en-US" altLang="x-none" sz="2400"/>
              <a:t>Then: compress more on UV !</a:t>
            </a:r>
          </a:p>
          <a:p>
            <a:pPr>
              <a:buFont typeface="Wingdings" charset="2"/>
              <a:buNone/>
            </a:pPr>
            <a:endParaRPr lang="en-US" altLang="x-none" sz="2400"/>
          </a:p>
          <a:p>
            <a:r>
              <a:rPr lang="en-US" altLang="x-none" sz="2400"/>
              <a:t> Consequence: color images are more compressible than grayscale ones</a:t>
            </a:r>
          </a:p>
        </p:txBody>
      </p:sp>
    </p:spTree>
    <p:extLst>
      <p:ext uri="{BB962C8B-B14F-4D97-AF65-F5344CB8AC3E}">
        <p14:creationId xmlns:p14="http://schemas.microsoft.com/office/powerpoint/2010/main" val="1173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Reconstitution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/>
              <a:t>After compression, Y, U, and V, are recombined and converted back to RGB to form the compressed color image:</a:t>
            </a:r>
          </a:p>
          <a:p>
            <a:endParaRPr lang="en-US" altLang="x-none" sz="2400"/>
          </a:p>
          <a:p>
            <a:pPr>
              <a:buFont typeface="Wingdings" charset="2"/>
              <a:buNone/>
            </a:pPr>
            <a:r>
              <a:rPr lang="en-US" altLang="x-none" sz="2400"/>
              <a:t>   </a:t>
            </a:r>
            <a:r>
              <a:rPr lang="en-US" altLang="x-none" sz="2400" b="1"/>
              <a:t>B</a:t>
            </a:r>
            <a:r>
              <a:rPr lang="en-US" altLang="x-none" sz="2400"/>
              <a:t>= U+Y</a:t>
            </a:r>
          </a:p>
          <a:p>
            <a:pPr>
              <a:buFont typeface="Wingdings" charset="2"/>
              <a:buNone/>
            </a:pPr>
            <a:r>
              <a:rPr lang="en-US" altLang="x-none" sz="2400"/>
              <a:t>   </a:t>
            </a:r>
            <a:r>
              <a:rPr lang="en-US" altLang="x-none" sz="2400" b="1"/>
              <a:t>R</a:t>
            </a:r>
            <a:r>
              <a:rPr lang="en-US" altLang="x-none" sz="2400"/>
              <a:t>= V+Y</a:t>
            </a:r>
          </a:p>
          <a:p>
            <a:pPr>
              <a:buFont typeface="Wingdings" charset="2"/>
              <a:buNone/>
            </a:pPr>
            <a:r>
              <a:rPr lang="en-US" altLang="x-none" sz="2400"/>
              <a:t>   </a:t>
            </a:r>
            <a:r>
              <a:rPr lang="en-US" altLang="x-none" sz="2400" b="1"/>
              <a:t>G</a:t>
            </a:r>
            <a:r>
              <a:rPr lang="en-US" altLang="x-none" sz="2400"/>
              <a:t>= (Y- 0.299R - 0.114B) / 0.587</a:t>
            </a:r>
          </a:p>
        </p:txBody>
      </p:sp>
    </p:spTree>
    <p:extLst>
      <p:ext uri="{BB962C8B-B14F-4D97-AF65-F5344CB8AC3E}">
        <p14:creationId xmlns:p14="http://schemas.microsoft.com/office/powerpoint/2010/main" val="2286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Comparing Compression</a:t>
            </a:r>
          </a:p>
        </p:txBody>
      </p:sp>
      <p:pic>
        <p:nvPicPr>
          <p:cNvPr id="88067" name="Picture 3" descr="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fac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46856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733800" y="1447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/>
              <a:t>Original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553200" y="1447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p = 1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733800" y="3733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/>
              <a:t>p = 4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6248400" y="3733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/>
              <a:t>p = 8</a:t>
            </a:r>
          </a:p>
        </p:txBody>
      </p:sp>
      <p:pic>
        <p:nvPicPr>
          <p:cNvPr id="88076" name="Picture 12" descr="origi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74320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5" name="Picture 7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77000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Up Close</a:t>
            </a:r>
          </a:p>
        </p:txBody>
      </p:sp>
      <p:pic>
        <p:nvPicPr>
          <p:cNvPr id="89092" name="Picture 4" descr="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p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JPEG compression comparison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9862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9862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838325" y="51054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/>
              <a:t>89k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6537325" y="51054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/>
              <a:t>12k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113" y="593697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113" y="640080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en.wikipedia.org</a:t>
            </a:r>
            <a:r>
              <a:rPr lang="en-US" dirty="0">
                <a:hlinkClick r:id="rId4"/>
              </a:rPr>
              <a:t>/wiki/JPEG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why transform?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x-none" sz="2400"/>
              <a:t>Better image processing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Take into account long-range correlations in space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Conceptual insights in spatial-frequency information. </a:t>
            </a:r>
            <a:br>
              <a:rPr lang="en-US" altLang="x-none" sz="2000"/>
            </a:br>
            <a:r>
              <a:rPr lang="en-US" altLang="x-none" sz="2000"/>
              <a:t>what it means to be “smooth, moderate change, fast change, </a:t>
            </a:r>
            <a:r>
              <a:rPr lang="en-US" altLang="x-none" sz="2000" smtClean="0"/>
              <a:t>…”</a:t>
            </a:r>
          </a:p>
          <a:p>
            <a:pPr lvl="1">
              <a:lnSpc>
                <a:spcPct val="80000"/>
              </a:lnSpc>
            </a:pPr>
            <a:r>
              <a:rPr lang="en-US" altLang="x-none" err="1" smtClean="0"/>
              <a:t>Denoising</a:t>
            </a:r>
            <a:endParaRPr lang="en-US" altLang="x-none" sz="2000"/>
          </a:p>
          <a:p>
            <a:pPr>
              <a:lnSpc>
                <a:spcPct val="80000"/>
              </a:lnSpc>
            </a:pPr>
            <a:r>
              <a:rPr lang="en-US" altLang="x-none" sz="2400"/>
              <a:t>Fast computation: convolution vs. multiplication</a:t>
            </a:r>
          </a:p>
          <a:p>
            <a:pPr lvl="1">
              <a:lnSpc>
                <a:spcPct val="80000"/>
              </a:lnSpc>
            </a:pPr>
            <a:endParaRPr lang="en-US" altLang="x-none" sz="2000"/>
          </a:p>
          <a:p>
            <a:pPr lvl="1">
              <a:lnSpc>
                <a:spcPct val="80000"/>
              </a:lnSpc>
            </a:pPr>
            <a:endParaRPr lang="en-US" altLang="x-none" sz="2000"/>
          </a:p>
          <a:p>
            <a:pPr>
              <a:lnSpc>
                <a:spcPct val="80000"/>
              </a:lnSpc>
            </a:pPr>
            <a:r>
              <a:rPr lang="en-US" altLang="x-none" sz="2400"/>
              <a:t>Alternative representation and sensing 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Obtain transformed data as measurement in radiology images (medical and astrophysics), inverse transform to recover image</a:t>
            </a:r>
          </a:p>
          <a:p>
            <a:pPr>
              <a:lnSpc>
                <a:spcPct val="80000"/>
              </a:lnSpc>
            </a:pPr>
            <a:endParaRPr lang="en-US" altLang="x-none" sz="2400"/>
          </a:p>
          <a:p>
            <a:pPr>
              <a:lnSpc>
                <a:spcPct val="80000"/>
              </a:lnSpc>
            </a:pPr>
            <a:r>
              <a:rPr lang="en-US" altLang="x-none" sz="2400"/>
              <a:t>Efficient storage and transmission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Energy compaction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Pick a few “representatives” (basis)</a:t>
            </a:r>
          </a:p>
          <a:p>
            <a:pPr lvl="1">
              <a:lnSpc>
                <a:spcPct val="80000"/>
              </a:lnSpc>
            </a:pPr>
            <a:r>
              <a:rPr lang="en-US" altLang="x-none" sz="2000"/>
              <a:t>Just store/send the “contribution” from each basis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696200" y="2667000"/>
            <a:ext cx="1066800" cy="99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6096000" y="4724400"/>
            <a:ext cx="2747963" cy="838200"/>
            <a:chOff x="3840" y="2976"/>
            <a:chExt cx="1731" cy="528"/>
          </a:xfrm>
        </p:grpSpPr>
        <p:sp>
          <p:nvSpPr>
            <p:cNvPr id="38918" name="Rectangle 6" descr="lena"/>
            <p:cNvSpPr>
              <a:spLocks noChangeArrowheads="1"/>
            </p:cNvSpPr>
            <p:nvPr/>
          </p:nvSpPr>
          <p:spPr bwMode="auto">
            <a:xfrm>
              <a:off x="3840" y="2992"/>
              <a:ext cx="572" cy="512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Rectangle 7" descr="lena256_crop"/>
            <p:cNvSpPr>
              <a:spLocks noChangeArrowheads="1"/>
            </p:cNvSpPr>
            <p:nvPr/>
          </p:nvSpPr>
          <p:spPr bwMode="auto">
            <a:xfrm>
              <a:off x="4999" y="2976"/>
              <a:ext cx="572" cy="512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4416" y="3295"/>
              <a:ext cx="585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miter lim="800000"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4656" y="3024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x-none" sz="2400">
                  <a:solidFill>
                    <a:srgbClr val="993366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7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x-none" dirty="0" smtClean="0">
                <a:solidFill>
                  <a:srgbClr val="000099"/>
                </a:solidFill>
              </a:rPr>
              <a:t>Wavelets - overview</a:t>
            </a:r>
            <a:r>
              <a:rPr lang="en-US" altLang="x-none" dirty="0">
                <a:solidFill>
                  <a:srgbClr val="000099"/>
                </a:solidFill>
              </a:rPr>
              <a:t/>
            </a:r>
            <a:br>
              <a:rPr lang="en-US" altLang="x-none" dirty="0">
                <a:solidFill>
                  <a:srgbClr val="000099"/>
                </a:solidFill>
              </a:rPr>
            </a:br>
            <a:endParaRPr lang="en-US" altLang="x-none" dirty="0">
              <a:solidFill>
                <a:srgbClr val="000099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Why  wavelets?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Wavelets  like  basis  components.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Wavelets 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Fast  wavelet  transform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Wavelets  like  filter.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Wavelets  advantages.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919391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mtClean="0">
                <a:solidFill>
                  <a:srgbClr val="000099"/>
                </a:solidFill>
              </a:rPr>
              <a:t>Fourier Analysis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Breaks down a signal into </a:t>
            </a:r>
            <a:r>
              <a:rPr lang="en-US" altLang="x-none" b="0" smtClean="0">
                <a:solidFill>
                  <a:srgbClr val="0000FF"/>
                </a:solidFill>
              </a:rPr>
              <a:t>constituent sinusoids</a:t>
            </a:r>
            <a:r>
              <a:rPr lang="en-US" altLang="x-none" b="0" smtClean="0"/>
              <a:t> of different frequencies</a:t>
            </a:r>
          </a:p>
        </p:txBody>
      </p:sp>
      <p:pic>
        <p:nvPicPr>
          <p:cNvPr id="321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5814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8100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1066800" y="5181600"/>
            <a:ext cx="7712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3200" b="0">
                <a:latin typeface="Times New Roman" charset="0"/>
              </a:rPr>
              <a:t>In other words: Transform the view of the signal from time-base to frequency-base.</a:t>
            </a:r>
          </a:p>
        </p:txBody>
      </p:sp>
    </p:spTree>
    <p:extLst>
      <p:ext uri="{BB962C8B-B14F-4D97-AF65-F5344CB8AC3E}">
        <p14:creationId xmlns:p14="http://schemas.microsoft.com/office/powerpoint/2010/main" val="159674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4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300">
                <a:solidFill>
                  <a:srgbClr val="000099"/>
                </a:solidFill>
              </a:rPr>
              <a:t>What’s</a:t>
            </a:r>
            <a:r>
              <a:rPr lang="en-US" altLang="x-none" sz="4300"/>
              <a:t> </a:t>
            </a:r>
            <a:r>
              <a:rPr lang="en-US" altLang="x-none" sz="4300">
                <a:solidFill>
                  <a:srgbClr val="CC0000"/>
                </a:solidFill>
              </a:rPr>
              <a:t>wrong</a:t>
            </a:r>
            <a:r>
              <a:rPr lang="en-US" altLang="x-none" sz="4300"/>
              <a:t> </a:t>
            </a:r>
            <a:r>
              <a:rPr lang="en-US" altLang="x-none" sz="4300">
                <a:solidFill>
                  <a:srgbClr val="000099"/>
                </a:solidFill>
              </a:rPr>
              <a:t>with Fourier?</a:t>
            </a:r>
            <a:endParaRPr lang="en-US" altLang="x-none" sz="4400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/>
              <a:t>By using Fourier Transform , </a:t>
            </a:r>
            <a:r>
              <a:rPr lang="en-US" altLang="x-none" b="0">
                <a:solidFill>
                  <a:srgbClr val="0033CC"/>
                </a:solidFill>
              </a:rPr>
              <a:t>we loose the </a:t>
            </a:r>
            <a:r>
              <a:rPr lang="en-US" altLang="x-none" b="0" u="sng">
                <a:solidFill>
                  <a:srgbClr val="0033CC"/>
                </a:solidFill>
              </a:rPr>
              <a:t>time information</a:t>
            </a:r>
            <a:r>
              <a:rPr lang="en-US" altLang="x-none" b="0"/>
              <a:t> : </a:t>
            </a:r>
            <a:r>
              <a:rPr lang="en-US" altLang="x-none" b="0">
                <a:solidFill>
                  <a:srgbClr val="CC0000"/>
                </a:solidFill>
              </a:rPr>
              <a:t>WHEN</a:t>
            </a:r>
            <a:r>
              <a:rPr lang="en-US" altLang="x-none" b="0"/>
              <a:t> did a particular event take place ?</a:t>
            </a:r>
          </a:p>
          <a:p>
            <a:pPr eaLnBrk="1" hangingPunct="1"/>
            <a:r>
              <a:rPr lang="en-US" altLang="x-none" b="0"/>
              <a:t>FT  can  not locate drift, trends, abrupt changes, beginning and ends of events, etc.</a:t>
            </a:r>
          </a:p>
          <a:p>
            <a:pPr eaLnBrk="1" hangingPunct="1"/>
            <a:r>
              <a:rPr lang="en-US" altLang="x-none" b="0"/>
              <a:t>Calculating  use  complex   numbers. </a:t>
            </a:r>
          </a:p>
          <a:p>
            <a:pPr eaLnBrk="1" hangingPunct="1"/>
            <a:endParaRPr lang="en-US" altLang="x-none" b="0"/>
          </a:p>
        </p:txBody>
      </p:sp>
    </p:spTree>
    <p:extLst>
      <p:ext uri="{BB962C8B-B14F-4D97-AF65-F5344CB8AC3E}">
        <p14:creationId xmlns:p14="http://schemas.microsoft.com/office/powerpoint/2010/main" val="1962561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>
                <a:solidFill>
                  <a:srgbClr val="000099"/>
                </a:solidFill>
              </a:rPr>
              <a:t>Time  and  Space  definition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Time – for  one  dimension   waves  we  start  point  shifting  from  </a:t>
            </a:r>
            <a:r>
              <a:rPr lang="en-US" altLang="x-none" u="sng" smtClean="0"/>
              <a:t>source</a:t>
            </a:r>
            <a:r>
              <a:rPr lang="en-US" altLang="x-none" smtClean="0"/>
              <a:t>  to  </a:t>
            </a:r>
            <a:r>
              <a:rPr lang="en-US" altLang="x-none" u="sng" smtClean="0"/>
              <a:t>end</a:t>
            </a:r>
            <a:r>
              <a:rPr lang="en-US" altLang="x-none" smtClean="0"/>
              <a:t>  in  time  scale .</a:t>
            </a:r>
          </a:p>
          <a:p>
            <a:pPr eaLnBrk="1" hangingPunct="1">
              <a:defRPr/>
            </a:pPr>
            <a:r>
              <a:rPr lang="en-US" altLang="x-none" smtClean="0"/>
              <a:t>Space – for  image  point  shifting  is  two  dimensional  .</a:t>
            </a:r>
          </a:p>
          <a:p>
            <a:pPr eaLnBrk="1" hangingPunct="1">
              <a:defRPr/>
            </a:pPr>
            <a:r>
              <a:rPr lang="en-US" altLang="x-none" smtClean="0"/>
              <a:t>Here  they  are  </a:t>
            </a:r>
            <a:r>
              <a:rPr lang="en-US" altLang="x-none" u="sng" smtClean="0"/>
              <a:t>synonyms</a:t>
            </a:r>
            <a:r>
              <a:rPr lang="en-US" altLang="x-none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173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smtClean="0">
                <a:solidFill>
                  <a:srgbClr val="000099"/>
                </a:solidFill>
              </a:rPr>
              <a:t>Kronneker  function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81050" y="1981200"/>
            <a:ext cx="7581900" cy="1295400"/>
          </a:xfrm>
        </p:spPr>
        <p:txBody>
          <a:bodyPr/>
          <a:lstStyle/>
          <a:p>
            <a:pPr eaLnBrk="1" hangingPunct="1"/>
            <a:r>
              <a:rPr lang="en-US" altLang="x-none" sz="2400"/>
              <a:t>                                       </a:t>
            </a:r>
            <a:endParaRPr lang="en-US" altLang="x-none" sz="2800">
              <a:cs typeface="Aharoni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810000"/>
            <a:ext cx="7086600" cy="2027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0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/>
              <a:t>	</a:t>
            </a:r>
            <a:r>
              <a:rPr lang="en-US" altLang="x-none"/>
              <a:t>Can </a:t>
            </a:r>
            <a:r>
              <a:rPr lang="en-US" altLang="x-none" u="sng"/>
              <a:t>exactly</a:t>
            </a:r>
            <a:r>
              <a:rPr lang="en-US" altLang="x-none"/>
              <a:t> show the time of appearance but </a:t>
            </a:r>
            <a:r>
              <a:rPr lang="en-US" altLang="x-none" u="sng"/>
              <a:t>have not</a:t>
            </a:r>
            <a:r>
              <a:rPr lang="en-US" altLang="x-none"/>
              <a:t> information about frequency and shape of signal.</a:t>
            </a:r>
          </a:p>
        </p:txBody>
      </p:sp>
      <p:graphicFrame>
        <p:nvGraphicFramePr>
          <p:cNvPr id="323601" name="Object 17"/>
          <p:cNvGraphicFramePr>
            <a:graphicFrameLocks noChangeAspect="1"/>
          </p:cNvGraphicFramePr>
          <p:nvPr/>
        </p:nvGraphicFramePr>
        <p:xfrm>
          <a:off x="838200" y="2133600"/>
          <a:ext cx="76755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4" imgW="990170" imgH="723586" progId="Equation.3">
                  <p:embed/>
                </p:oleObj>
              </mc:Choice>
              <mc:Fallback>
                <p:oleObj name="Equation" r:id="rId4" imgW="990170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76755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054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dirty="0">
                <a:solidFill>
                  <a:srgbClr val="000099"/>
                </a:solidFill>
              </a:rPr>
              <a:t>Short Time Fourier Analysis</a:t>
            </a:r>
            <a:endParaRPr lang="en-US" altLang="x-none" sz="4400" dirty="0"/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685800" y="1600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 dirty="0"/>
              <a:t>In order to analyze small section of a signal, Denis Gabor (1946), developed a technique, based on the FT and using </a:t>
            </a:r>
            <a:r>
              <a:rPr lang="en-US" altLang="x-none" b="0" i="1" u="sng" dirty="0">
                <a:solidFill>
                  <a:srgbClr val="CC0000"/>
                </a:solidFill>
              </a:rPr>
              <a:t>windowing </a:t>
            </a:r>
            <a:r>
              <a:rPr lang="en-US" altLang="x-none" b="0" dirty="0"/>
              <a:t>: </a:t>
            </a:r>
            <a:r>
              <a:rPr lang="en-US" altLang="x-none" b="0" dirty="0">
                <a:solidFill>
                  <a:srgbClr val="0033CC"/>
                </a:solidFill>
              </a:rPr>
              <a:t>STFT</a:t>
            </a:r>
            <a:endParaRPr lang="en-US" altLang="x-none" b="0" dirty="0"/>
          </a:p>
        </p:txBody>
      </p:sp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34290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5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42900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46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000099"/>
                </a:solidFill>
              </a:rPr>
              <a:t>STFT</a:t>
            </a:r>
            <a:r>
              <a:rPr lang="en-US" altLang="x-none" sz="4400"/>
              <a:t> </a:t>
            </a:r>
            <a:r>
              <a:rPr lang="en-US" altLang="x-none" sz="4400">
                <a:solidFill>
                  <a:srgbClr val="0033CC"/>
                </a:solidFill>
              </a:rPr>
              <a:t>(or: Gabor Transform)</a:t>
            </a:r>
            <a:endParaRPr lang="en-US" altLang="x-none" sz="4400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/>
              <a:t>A compromise between </a:t>
            </a:r>
            <a:r>
              <a:rPr lang="en-US" altLang="x-none" b="0">
                <a:solidFill>
                  <a:srgbClr val="0033CC"/>
                </a:solidFill>
              </a:rPr>
              <a:t>time-based</a:t>
            </a:r>
            <a:r>
              <a:rPr lang="en-US" altLang="x-none" b="0"/>
              <a:t> and </a:t>
            </a:r>
            <a:r>
              <a:rPr lang="en-US" altLang="x-none" b="0">
                <a:solidFill>
                  <a:srgbClr val="0033CC"/>
                </a:solidFill>
              </a:rPr>
              <a:t>frequency-based</a:t>
            </a:r>
            <a:r>
              <a:rPr lang="en-US" altLang="x-none" b="0"/>
              <a:t> views of a signal.</a:t>
            </a:r>
          </a:p>
          <a:p>
            <a:pPr eaLnBrk="1" hangingPunct="1"/>
            <a:r>
              <a:rPr lang="en-US" altLang="x-none" b="0"/>
              <a:t>both time and frequency are represented in </a:t>
            </a:r>
            <a:r>
              <a:rPr lang="en-US" altLang="x-none" b="0">
                <a:solidFill>
                  <a:srgbClr val="0033CC"/>
                </a:solidFill>
              </a:rPr>
              <a:t>limited precision.</a:t>
            </a:r>
            <a:endParaRPr lang="en-US" altLang="x-none" b="0"/>
          </a:p>
          <a:p>
            <a:pPr eaLnBrk="1" hangingPunct="1"/>
            <a:r>
              <a:rPr lang="en-US" altLang="x-none" b="0"/>
              <a:t>The precision is determined by the </a:t>
            </a:r>
            <a:r>
              <a:rPr lang="en-US" altLang="x-none" b="0" u="sng">
                <a:solidFill>
                  <a:srgbClr val="0033CC"/>
                </a:solidFill>
              </a:rPr>
              <a:t>size of the window</a:t>
            </a:r>
            <a:r>
              <a:rPr lang="en-US" altLang="x-none" b="0">
                <a:solidFill>
                  <a:srgbClr val="0033CC"/>
                </a:solidFill>
              </a:rPr>
              <a:t>.</a:t>
            </a:r>
            <a:endParaRPr lang="en-US" altLang="x-none" b="0" u="sng">
              <a:solidFill>
                <a:srgbClr val="0033CC"/>
              </a:solidFill>
            </a:endParaRPr>
          </a:p>
          <a:p>
            <a:pPr eaLnBrk="1" hangingPunct="1"/>
            <a:r>
              <a:rPr lang="en-US" altLang="x-none" b="0"/>
              <a:t>Once you choose a particular size for the time window - </a:t>
            </a:r>
            <a:r>
              <a:rPr lang="en-US" altLang="x-none" b="0" u="sng"/>
              <a:t>it will be the </a:t>
            </a:r>
            <a:r>
              <a:rPr lang="en-US" altLang="x-none" b="0" u="sng">
                <a:solidFill>
                  <a:srgbClr val="0033CC"/>
                </a:solidFill>
              </a:rPr>
              <a:t>same for all frequencies</a:t>
            </a:r>
            <a:r>
              <a:rPr lang="en-US" altLang="x-none" b="0">
                <a:solidFill>
                  <a:srgbClr val="0033CC"/>
                </a:solidFill>
              </a:rPr>
              <a:t>.</a:t>
            </a:r>
            <a:endParaRPr lang="en-US" altLang="x-none" b="0" u="sng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14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300">
                <a:solidFill>
                  <a:srgbClr val="000099"/>
                </a:solidFill>
              </a:rPr>
              <a:t>What’s</a:t>
            </a:r>
            <a:r>
              <a:rPr lang="en-US" altLang="x-none" sz="4300"/>
              <a:t> </a:t>
            </a:r>
            <a:r>
              <a:rPr lang="en-US" altLang="x-none" sz="4300">
                <a:solidFill>
                  <a:srgbClr val="CC0000"/>
                </a:solidFill>
              </a:rPr>
              <a:t>wrong</a:t>
            </a:r>
            <a:r>
              <a:rPr lang="en-US" altLang="x-none" sz="4300"/>
              <a:t> </a:t>
            </a:r>
            <a:r>
              <a:rPr lang="en-US" altLang="x-none" sz="4300">
                <a:solidFill>
                  <a:srgbClr val="000099"/>
                </a:solidFill>
              </a:rPr>
              <a:t>with Gabor?</a:t>
            </a:r>
            <a:endParaRPr lang="en-US" altLang="x-none" sz="4300"/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609600" y="2743200"/>
            <a:ext cx="777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Many signals require a more flexible approach - so we can </a:t>
            </a:r>
            <a:r>
              <a:rPr lang="en-US" altLang="x-none" b="0" smtClean="0">
                <a:solidFill>
                  <a:schemeClr val="accent2"/>
                </a:solidFill>
              </a:rPr>
              <a:t>vary the window size</a:t>
            </a:r>
            <a:r>
              <a:rPr lang="en-US" altLang="x-none" b="0" smtClean="0"/>
              <a:t> to determine more accurately </a:t>
            </a:r>
            <a:r>
              <a:rPr lang="en-US" altLang="x-none" b="0" u="sng" smtClean="0"/>
              <a:t>either time or frequency.</a:t>
            </a:r>
          </a:p>
        </p:txBody>
      </p:sp>
    </p:spTree>
    <p:extLst>
      <p:ext uri="{BB962C8B-B14F-4D97-AF65-F5344CB8AC3E}">
        <p14:creationId xmlns:p14="http://schemas.microsoft.com/office/powerpoint/2010/main" val="666848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000099"/>
                </a:solidFill>
              </a:rPr>
              <a:t>What is Wavelet Analysis ?</a:t>
            </a:r>
            <a:endParaRPr lang="en-US" altLang="x-none" sz="4400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/>
              <a:t>And…what is a wavelet…?</a:t>
            </a:r>
          </a:p>
          <a:p>
            <a:pPr eaLnBrk="1" hangingPunct="1"/>
            <a:endParaRPr lang="en-US" altLang="x-none" b="0"/>
          </a:p>
        </p:txBody>
      </p:sp>
      <p:pic>
        <p:nvPicPr>
          <p:cNvPr id="328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628900"/>
            <a:ext cx="6743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609600" y="4724400"/>
            <a:ext cx="8153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/>
              <a:t>A wavelet is a waveform of effectively </a:t>
            </a:r>
            <a:r>
              <a:rPr lang="en-US" altLang="x-none" b="0" u="sng">
                <a:solidFill>
                  <a:srgbClr val="CC0000"/>
                </a:solidFill>
              </a:rPr>
              <a:t>limited</a:t>
            </a:r>
            <a:r>
              <a:rPr lang="en-US" altLang="x-none" b="0">
                <a:solidFill>
                  <a:srgbClr val="CC0000"/>
                </a:solidFill>
              </a:rPr>
              <a:t> </a:t>
            </a:r>
            <a:r>
              <a:rPr lang="en-US" altLang="x-none" b="0" u="sng">
                <a:solidFill>
                  <a:srgbClr val="CC0000"/>
                </a:solidFill>
              </a:rPr>
              <a:t>duration</a:t>
            </a:r>
            <a:r>
              <a:rPr lang="en-US" altLang="x-none" b="0"/>
              <a:t> that has an </a:t>
            </a:r>
            <a:r>
              <a:rPr lang="en-US" altLang="x-none" b="0" u="sng">
                <a:solidFill>
                  <a:srgbClr val="CC0000"/>
                </a:solidFill>
              </a:rPr>
              <a:t>average value of zero</a:t>
            </a:r>
            <a:r>
              <a:rPr lang="en-US" altLang="x-none" b="0">
                <a:solidFill>
                  <a:srgbClr val="CC0000"/>
                </a:solidFill>
              </a:rPr>
              <a:t>.</a:t>
            </a:r>
            <a:endParaRPr lang="en-US" altLang="x-none" b="0"/>
          </a:p>
          <a:p>
            <a:pPr eaLnBrk="1" hangingPunct="1">
              <a:buFont typeface="Wingdings" charset="2"/>
              <a:buNone/>
            </a:pPr>
            <a:endParaRPr lang="en-US" altLang="x-none" b="0"/>
          </a:p>
        </p:txBody>
      </p:sp>
    </p:spTree>
    <p:extLst>
      <p:ext uri="{BB962C8B-B14F-4D97-AF65-F5344CB8AC3E}">
        <p14:creationId xmlns:p14="http://schemas.microsoft.com/office/powerpoint/2010/main" val="1140709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smtClean="0">
                <a:solidFill>
                  <a:srgbClr val="000099"/>
                </a:solidFill>
              </a:rPr>
              <a:t>Wavelet's   properties</a:t>
            </a:r>
            <a:r>
              <a:rPr lang="en-US" altLang="x-none" smtClean="0"/>
              <a:t> 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Short time localized waves with zero integral value.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Possibility of time shifting.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Flexibility.</a:t>
            </a:r>
          </a:p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5427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26438" cy="1143000"/>
          </a:xfrm>
        </p:spPr>
        <p:txBody>
          <a:bodyPr/>
          <a:lstStyle/>
          <a:p>
            <a:r>
              <a:rPr lang="en-US" altLang="x-none" sz="3200"/>
              <a:t>Is DFT a Good (enough) Transform? </a:t>
            </a:r>
            <a:br>
              <a:rPr lang="en-US" altLang="x-none" sz="3200"/>
            </a:br>
            <a:endParaRPr lang="zh-CN" altLang="en-US" sz="3200">
              <a:ea typeface="SimSun" charset="-122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019800" cy="5105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/>
              <a:t>Theory</a:t>
            </a:r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>
              <a:lnSpc>
                <a:spcPct val="90000"/>
              </a:lnSpc>
            </a:pPr>
            <a:r>
              <a:rPr lang="en-US" altLang="x-none" sz="2400"/>
              <a:t>Implementation</a:t>
            </a:r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>
              <a:lnSpc>
                <a:spcPct val="90000"/>
              </a:lnSpc>
            </a:pPr>
            <a:r>
              <a:rPr lang="en-US" altLang="x-none" sz="2400"/>
              <a:t>Application</a:t>
            </a:r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  <a:p>
            <a:pPr lvl="1">
              <a:lnSpc>
                <a:spcPct val="90000"/>
              </a:lnSpc>
            </a:pPr>
            <a:endParaRPr lang="en-US" altLang="x-none" sz="2000"/>
          </a:p>
        </p:txBody>
      </p:sp>
    </p:spTree>
    <p:extLst>
      <p:ext uri="{BB962C8B-B14F-4D97-AF65-F5344CB8AC3E}">
        <p14:creationId xmlns:p14="http://schemas.microsoft.com/office/powerpoint/2010/main" val="16294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685800" y="6096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200">
                <a:solidFill>
                  <a:srgbClr val="000099"/>
                </a:solidFill>
              </a:rPr>
              <a:t>The</a:t>
            </a:r>
            <a:r>
              <a:rPr lang="en-US" altLang="x-none" sz="4200"/>
              <a:t> </a:t>
            </a:r>
            <a:r>
              <a:rPr lang="en-US" altLang="x-none" sz="4200" b="0">
                <a:solidFill>
                  <a:srgbClr val="0033CC"/>
                </a:solidFill>
              </a:rPr>
              <a:t>Continuous</a:t>
            </a:r>
            <a:r>
              <a:rPr lang="en-US" altLang="x-none" sz="4200" b="0"/>
              <a:t> </a:t>
            </a:r>
            <a:r>
              <a:rPr lang="en-US" altLang="x-none" sz="4200" b="0">
                <a:solidFill>
                  <a:srgbClr val="000099"/>
                </a:solidFill>
              </a:rPr>
              <a:t>Wavelet</a:t>
            </a:r>
            <a:r>
              <a:rPr lang="en-US" altLang="x-none" sz="4200" b="0"/>
              <a:t> </a:t>
            </a:r>
            <a:r>
              <a:rPr lang="en-US" altLang="x-none" sz="4200" b="0">
                <a:solidFill>
                  <a:srgbClr val="000099"/>
                </a:solidFill>
              </a:rPr>
              <a:t>Transform (CWT)</a:t>
            </a:r>
            <a:endParaRPr lang="en-US" altLang="x-none" sz="4400" b="0">
              <a:solidFill>
                <a:srgbClr val="000099"/>
              </a:solidFill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609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A mathematical representation of the </a:t>
            </a:r>
            <a:r>
              <a:rPr lang="en-US" altLang="x-none" b="0" u="sng" smtClean="0">
                <a:solidFill>
                  <a:srgbClr val="CC0000"/>
                </a:solidFill>
              </a:rPr>
              <a:t>Fourier transform</a:t>
            </a:r>
            <a:r>
              <a:rPr lang="en-US" altLang="x-none" b="0" smtClean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685800" y="419100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Meaning: the sum over all time of the signal </a:t>
            </a:r>
            <a:r>
              <a:rPr lang="en-US" altLang="x-none" b="0" i="1" smtClean="0"/>
              <a:t>f(t) </a:t>
            </a:r>
            <a:r>
              <a:rPr lang="en-US" altLang="x-none" b="0" smtClean="0"/>
              <a:t>multiplied by a complex exponential, and the result is the </a:t>
            </a:r>
            <a:r>
              <a:rPr lang="en-US" altLang="x-none" b="0" smtClean="0">
                <a:solidFill>
                  <a:srgbClr val="0033CC"/>
                </a:solidFill>
              </a:rPr>
              <a:t>Fourier coefficients F(</a:t>
            </a:r>
            <a:r>
              <a:rPr lang="en-US" altLang="x-none" b="0" smtClean="0">
                <a:solidFill>
                  <a:srgbClr val="0033CC"/>
                </a:solidFill>
                <a:sym typeface="MT Symbol" charset="0"/>
              </a:rPr>
              <a:t></a:t>
            </a:r>
            <a:r>
              <a:rPr lang="en-US" altLang="x-none" b="0" smtClean="0">
                <a:solidFill>
                  <a:srgbClr val="0033CC"/>
                </a:solidFill>
              </a:rPr>
              <a:t>) .</a:t>
            </a:r>
          </a:p>
        </p:txBody>
      </p:sp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657600" y="2665413"/>
          <a:ext cx="45259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משוואה" r:id="rId4" imgW="1269449" imgH="469696" progId="Equation.3">
                  <p:embed/>
                </p:oleObj>
              </mc:Choice>
              <mc:Fallback>
                <p:oleObj name="משוואה" r:id="rId4" imgW="1269449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65413"/>
                        <a:ext cx="45259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14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z="4200" smtClean="0">
                <a:solidFill>
                  <a:srgbClr val="000099"/>
                </a:solidFill>
              </a:rPr>
              <a:t>Wavelet Transform</a:t>
            </a:r>
            <a:r>
              <a:rPr lang="en-US" altLang="x-none" sz="4200" smtClean="0"/>
              <a:t>	(Cont’d)</a:t>
            </a: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685800" y="12954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/>
              <a:t>Those coefficients, when multiplied by a sinusoid of appropriate frequency </a:t>
            </a:r>
            <a:r>
              <a:rPr lang="en-US" altLang="x-none" b="0">
                <a:sym typeface="MT Symbol" charset="0"/>
              </a:rPr>
              <a:t>, yield the constituent sinusoidal component of the original signal:</a:t>
            </a:r>
            <a:endParaRPr lang="en-US" altLang="x-none" b="0"/>
          </a:p>
        </p:txBody>
      </p:sp>
      <p:pic>
        <p:nvPicPr>
          <p:cNvPr id="33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28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200">
                <a:solidFill>
                  <a:srgbClr val="000099"/>
                </a:solidFill>
              </a:rPr>
              <a:t>Wavelet Transform</a:t>
            </a:r>
            <a:endParaRPr lang="en-US" altLang="x-none" sz="4200"/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457200" y="1371600"/>
            <a:ext cx="822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And the result of the CWT are Wavelet coefficients . </a:t>
            </a:r>
          </a:p>
          <a:p>
            <a:pPr eaLnBrk="1" hangingPunct="1">
              <a:defRPr/>
            </a:pPr>
            <a:r>
              <a:rPr lang="en-US" altLang="x-none" b="0" smtClean="0"/>
              <a:t>Multiplying each coefficient by the </a:t>
            </a:r>
            <a:r>
              <a:rPr lang="en-US" altLang="x-none" b="0" smtClean="0">
                <a:solidFill>
                  <a:srgbClr val="0033CC"/>
                </a:solidFill>
              </a:rPr>
              <a:t>appropriately scaled and shifted wavelet</a:t>
            </a:r>
            <a:r>
              <a:rPr lang="en-US" altLang="x-none" b="0" smtClean="0"/>
              <a:t> yields the constituent wavelet of the original signal:</a:t>
            </a:r>
          </a:p>
        </p:txBody>
      </p:sp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38650"/>
            <a:ext cx="83820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91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>
                <a:solidFill>
                  <a:srgbClr val="000099"/>
                </a:solidFill>
              </a:rPr>
              <a:t>Scaling</a:t>
            </a:r>
            <a:endParaRPr lang="en-US" altLang="x-none" sz="4400"/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685800" y="990600"/>
            <a:ext cx="777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Wavelet analysis produces a </a:t>
            </a:r>
            <a:r>
              <a:rPr lang="en-US" altLang="x-none" b="0" u="sng" smtClean="0">
                <a:solidFill>
                  <a:srgbClr val="0033CC"/>
                </a:solidFill>
              </a:rPr>
              <a:t>time-scale</a:t>
            </a:r>
            <a:r>
              <a:rPr lang="en-US" altLang="x-none" b="0" smtClean="0">
                <a:solidFill>
                  <a:srgbClr val="0033CC"/>
                </a:solidFill>
              </a:rPr>
              <a:t> view</a:t>
            </a:r>
            <a:r>
              <a:rPr lang="en-US" altLang="x-none" b="0" smtClean="0"/>
              <a:t> of the signal.</a:t>
            </a:r>
          </a:p>
          <a:p>
            <a:pPr eaLnBrk="1" hangingPunct="1">
              <a:defRPr/>
            </a:pPr>
            <a:r>
              <a:rPr lang="en-US" altLang="x-none" b="0" i="1" smtClean="0">
                <a:solidFill>
                  <a:srgbClr val="CC0000"/>
                </a:solidFill>
              </a:rPr>
              <a:t>Scaling</a:t>
            </a:r>
            <a:r>
              <a:rPr lang="en-US" altLang="x-none" b="0" i="1" smtClean="0"/>
              <a:t> </a:t>
            </a:r>
            <a:r>
              <a:rPr lang="en-US" altLang="x-none" b="0" smtClean="0"/>
              <a:t>means stretching or compressing of the signal.</a:t>
            </a:r>
          </a:p>
          <a:p>
            <a:pPr eaLnBrk="1" hangingPunct="1">
              <a:defRPr/>
            </a:pPr>
            <a:r>
              <a:rPr lang="en-US" altLang="x-none" b="0" smtClean="0"/>
              <a:t>scale factor (a) for sine waves:</a:t>
            </a:r>
          </a:p>
        </p:txBody>
      </p:sp>
      <p:graphicFrame>
        <p:nvGraphicFramePr>
          <p:cNvPr id="38915" name="Object 7"/>
          <p:cNvGraphicFramePr>
            <a:graphicFrameLocks noChangeAspect="1"/>
          </p:cNvGraphicFramePr>
          <p:nvPr/>
        </p:nvGraphicFramePr>
        <p:xfrm>
          <a:off x="3962400" y="3886200"/>
          <a:ext cx="45339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משוואה" r:id="rId4" imgW="1485900" imgH="812800" progId="Equation.3">
                  <p:embed/>
                </p:oleObj>
              </mc:Choice>
              <mc:Fallback>
                <p:oleObj name="משוואה" r:id="rId4" imgW="148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86200"/>
                        <a:ext cx="45339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8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7955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22846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smtClean="0">
                <a:solidFill>
                  <a:srgbClr val="000099"/>
                </a:solidFill>
              </a:rPr>
              <a:t>Scaling</a:t>
            </a:r>
            <a:r>
              <a:rPr lang="en-US" altLang="x-none" smtClean="0"/>
              <a:t>	  (Cont’d)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smtClean="0"/>
              <a:t>Scale factor works exactly the same with wavelets:</a:t>
            </a:r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4191000" y="3276600"/>
          <a:ext cx="44958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משוואה" r:id="rId4" imgW="1435100" imgH="812800" progId="Equation.3">
                  <p:embed/>
                </p:oleObj>
              </mc:Choice>
              <mc:Fallback>
                <p:oleObj name="משוואה" r:id="rId4" imgW="14351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44958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252788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506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174"/>
            <a:ext cx="9144000" cy="44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dirty="0" smtClean="0">
                <a:solidFill>
                  <a:srgbClr val="000099"/>
                </a:solidFill>
              </a:rPr>
              <a:t>Wavelet  </a:t>
            </a:r>
            <a:r>
              <a:rPr lang="en-US" altLang="x-none" b="1" dirty="0" smtClean="0">
                <a:solidFill>
                  <a:srgbClr val="000099"/>
                </a:solidFill>
              </a:rPr>
              <a:t>function 1D -&gt; 2D</a:t>
            </a:r>
            <a:endParaRPr lang="en-US" altLang="x-none" b="1" dirty="0" smtClean="0">
              <a:solidFill>
                <a:srgbClr val="000099"/>
              </a:solidFill>
            </a:endParaRPr>
          </a:p>
        </p:txBody>
      </p:sp>
      <p:pic>
        <p:nvPicPr>
          <p:cNvPr id="337943" name="Picture 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267200"/>
            <a:ext cx="6188075" cy="1106488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  <p:sp>
        <p:nvSpPr>
          <p:cNvPr id="337928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6405563" y="1981200"/>
            <a:ext cx="2281237" cy="3886200"/>
          </a:xfrm>
        </p:spPr>
        <p:txBody>
          <a:bodyPr/>
          <a:lstStyle/>
          <a:p>
            <a:pPr eaLnBrk="1" hangingPunct="1"/>
            <a:r>
              <a:rPr lang="en-US" altLang="x-none" sz="2400">
                <a:solidFill>
                  <a:schemeClr val="accent1"/>
                </a:solidFill>
              </a:rPr>
              <a:t>b</a:t>
            </a:r>
            <a:r>
              <a:rPr lang="en-US" altLang="x-none" sz="2400"/>
              <a:t> – shift  coefficient</a:t>
            </a:r>
          </a:p>
          <a:p>
            <a:pPr eaLnBrk="1" hangingPunct="1"/>
            <a:r>
              <a:rPr lang="en-US" altLang="x-none" sz="2400">
                <a:solidFill>
                  <a:schemeClr val="accent1"/>
                </a:solidFill>
              </a:rPr>
              <a:t>a </a:t>
            </a:r>
            <a:r>
              <a:rPr lang="en-US" altLang="x-none" sz="2400"/>
              <a:t>– scale  coefficient</a:t>
            </a:r>
          </a:p>
          <a:p>
            <a:pPr eaLnBrk="1" hangingPunct="1"/>
            <a:endParaRPr lang="en-US" altLang="x-none" sz="2400"/>
          </a:p>
          <a:p>
            <a:pPr eaLnBrk="1" hangingPunct="1"/>
            <a:endParaRPr lang="en-US" altLang="x-none" sz="2400"/>
          </a:p>
          <a:p>
            <a:pPr eaLnBrk="1" hangingPunct="1"/>
            <a:r>
              <a:rPr lang="en-US" altLang="x-none" sz="2400"/>
              <a:t>2D function</a:t>
            </a:r>
          </a:p>
        </p:txBody>
      </p:sp>
      <p:grpSp>
        <p:nvGrpSpPr>
          <p:cNvPr id="43012" name="Group 56"/>
          <p:cNvGrpSpPr>
            <a:grpSpLocks noChangeAspect="1"/>
          </p:cNvGrpSpPr>
          <p:nvPr/>
        </p:nvGrpSpPr>
        <p:grpSpPr bwMode="auto">
          <a:xfrm>
            <a:off x="762000" y="2036763"/>
            <a:ext cx="5284788" cy="1420812"/>
            <a:chOff x="480" y="1283"/>
            <a:chExt cx="3329" cy="895"/>
          </a:xfrm>
        </p:grpSpPr>
        <p:sp>
          <p:nvSpPr>
            <p:cNvPr id="43013" name="AutoShape 55"/>
            <p:cNvSpPr>
              <a:spLocks noChangeAspect="1" noChangeArrowheads="1" noTextEdit="1"/>
            </p:cNvSpPr>
            <p:nvPr/>
          </p:nvSpPr>
          <p:spPr bwMode="auto">
            <a:xfrm>
              <a:off x="480" y="1440"/>
              <a:ext cx="3098" cy="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Rectangle 57"/>
            <p:cNvSpPr>
              <a:spLocks noChangeArrowheads="1"/>
            </p:cNvSpPr>
            <p:nvPr/>
          </p:nvSpPr>
          <p:spPr bwMode="auto">
            <a:xfrm>
              <a:off x="1244" y="1409"/>
              <a:ext cx="168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5100" b="0">
                  <a:solidFill>
                    <a:srgbClr val="000000"/>
                  </a:solidFill>
                  <a:latin typeface="Symbol" charset="2"/>
                </a:rPr>
                <a:t>(</a:t>
              </a:r>
              <a:endParaRPr lang="en-US" altLang="x-none"/>
            </a:p>
          </p:txBody>
        </p:sp>
        <p:sp>
          <p:nvSpPr>
            <p:cNvPr id="43015" name="Rectangle 58"/>
            <p:cNvSpPr>
              <a:spLocks noChangeArrowheads="1"/>
            </p:cNvSpPr>
            <p:nvPr/>
          </p:nvSpPr>
          <p:spPr bwMode="auto">
            <a:xfrm>
              <a:off x="1423" y="1408"/>
              <a:ext cx="168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5100" b="0">
                  <a:solidFill>
                    <a:srgbClr val="000000"/>
                  </a:solidFill>
                  <a:latin typeface="Symbol" charset="2"/>
                </a:rPr>
                <a:t>)</a:t>
              </a:r>
              <a:endParaRPr lang="en-US" altLang="x-none"/>
            </a:p>
          </p:txBody>
        </p:sp>
        <p:sp>
          <p:nvSpPr>
            <p:cNvPr id="43016" name="Line 59"/>
            <p:cNvSpPr>
              <a:spLocks noChangeShapeType="1"/>
            </p:cNvSpPr>
            <p:nvPr/>
          </p:nvSpPr>
          <p:spPr bwMode="auto">
            <a:xfrm flipV="1">
              <a:off x="1958" y="1973"/>
              <a:ext cx="33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Line 60"/>
            <p:cNvSpPr>
              <a:spLocks noChangeShapeType="1"/>
            </p:cNvSpPr>
            <p:nvPr/>
          </p:nvSpPr>
          <p:spPr bwMode="auto">
            <a:xfrm>
              <a:off x="1991" y="1979"/>
              <a:ext cx="48" cy="8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61"/>
            <p:cNvSpPr>
              <a:spLocks noChangeShapeType="1"/>
            </p:cNvSpPr>
            <p:nvPr/>
          </p:nvSpPr>
          <p:spPr bwMode="auto">
            <a:xfrm flipV="1">
              <a:off x="2044" y="1808"/>
              <a:ext cx="63" cy="2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62"/>
            <p:cNvSpPr>
              <a:spLocks noChangeShapeType="1"/>
            </p:cNvSpPr>
            <p:nvPr/>
          </p:nvSpPr>
          <p:spPr bwMode="auto">
            <a:xfrm>
              <a:off x="2107" y="1808"/>
              <a:ext cx="16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63"/>
            <p:cNvSpPr>
              <a:spLocks noChangeShapeType="1"/>
            </p:cNvSpPr>
            <p:nvPr/>
          </p:nvSpPr>
          <p:spPr bwMode="auto">
            <a:xfrm>
              <a:off x="1916" y="1772"/>
              <a:ext cx="39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64"/>
            <p:cNvSpPr>
              <a:spLocks noChangeShapeType="1"/>
            </p:cNvSpPr>
            <p:nvPr/>
          </p:nvSpPr>
          <p:spPr bwMode="auto">
            <a:xfrm>
              <a:off x="2897" y="1772"/>
              <a:ext cx="47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Rectangle 65"/>
            <p:cNvSpPr>
              <a:spLocks noChangeArrowheads="1"/>
            </p:cNvSpPr>
            <p:nvPr/>
          </p:nvSpPr>
          <p:spPr bwMode="auto">
            <a:xfrm>
              <a:off x="2754" y="1283"/>
              <a:ext cx="407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7400" b="0">
                  <a:solidFill>
                    <a:srgbClr val="000000"/>
                  </a:solidFill>
                  <a:latin typeface="Symbol" charset="2"/>
                </a:rPr>
                <a:t>(</a:t>
              </a:r>
              <a:endParaRPr lang="en-US" altLang="x-none"/>
            </a:p>
          </p:txBody>
        </p:sp>
        <p:sp>
          <p:nvSpPr>
            <p:cNvPr id="43023" name="Rectangle 66"/>
            <p:cNvSpPr>
              <a:spLocks noChangeArrowheads="1"/>
            </p:cNvSpPr>
            <p:nvPr/>
          </p:nvSpPr>
          <p:spPr bwMode="auto">
            <a:xfrm>
              <a:off x="3402" y="1283"/>
              <a:ext cx="407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7400" b="0">
                  <a:solidFill>
                    <a:srgbClr val="000000"/>
                  </a:solidFill>
                  <a:latin typeface="Symbol" charset="2"/>
                </a:rPr>
                <a:t>)</a:t>
              </a:r>
              <a:endParaRPr lang="en-US" altLang="x-none"/>
            </a:p>
          </p:txBody>
        </p:sp>
        <p:sp>
          <p:nvSpPr>
            <p:cNvPr id="43024" name="Rectangle 67"/>
            <p:cNvSpPr>
              <a:spLocks noChangeArrowheads="1"/>
            </p:cNvSpPr>
            <p:nvPr/>
          </p:nvSpPr>
          <p:spPr bwMode="auto">
            <a:xfrm>
              <a:off x="3069" y="1769"/>
              <a:ext cx="23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3200" b="0" i="1">
                  <a:solidFill>
                    <a:srgbClr val="000000"/>
                  </a:solidFill>
                  <a:latin typeface="Times New Roman" charset="0"/>
                </a:rPr>
                <a:t>a</a:t>
              </a:r>
              <a:endParaRPr lang="en-US" altLang="x-none"/>
            </a:p>
          </p:txBody>
        </p:sp>
        <p:sp>
          <p:nvSpPr>
            <p:cNvPr id="43025" name="Rectangle 68"/>
            <p:cNvSpPr>
              <a:spLocks noChangeArrowheads="1"/>
            </p:cNvSpPr>
            <p:nvPr/>
          </p:nvSpPr>
          <p:spPr bwMode="auto">
            <a:xfrm>
              <a:off x="3209" y="1507"/>
              <a:ext cx="23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3200" b="0" i="1">
                  <a:solidFill>
                    <a:srgbClr val="000000"/>
                  </a:solidFill>
                  <a:latin typeface="Times New Roman" charset="0"/>
                </a:rPr>
                <a:t>b</a:t>
              </a:r>
              <a:endParaRPr lang="en-US" altLang="x-none"/>
            </a:p>
          </p:txBody>
        </p:sp>
        <p:sp>
          <p:nvSpPr>
            <p:cNvPr id="43026" name="Rectangle 69"/>
            <p:cNvSpPr>
              <a:spLocks noChangeArrowheads="1"/>
            </p:cNvSpPr>
            <p:nvPr/>
          </p:nvSpPr>
          <p:spPr bwMode="auto">
            <a:xfrm>
              <a:off x="2942" y="1507"/>
              <a:ext cx="22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3200" b="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endParaRPr lang="en-US" altLang="x-none"/>
            </a:p>
          </p:txBody>
        </p:sp>
        <p:sp>
          <p:nvSpPr>
            <p:cNvPr id="43027" name="Rectangle 70"/>
            <p:cNvSpPr>
              <a:spLocks noChangeArrowheads="1"/>
            </p:cNvSpPr>
            <p:nvPr/>
          </p:nvSpPr>
          <p:spPr bwMode="auto">
            <a:xfrm>
              <a:off x="1311" y="1719"/>
              <a:ext cx="12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300" b="0" i="1">
                  <a:solidFill>
                    <a:srgbClr val="000000"/>
                  </a:solidFill>
                  <a:latin typeface="Times New Roman" charset="0"/>
                </a:rPr>
                <a:t> x</a:t>
              </a:r>
              <a:endParaRPr lang="en-US" altLang="x-none"/>
            </a:p>
          </p:txBody>
        </p:sp>
        <p:sp>
          <p:nvSpPr>
            <p:cNvPr id="43028" name="Rectangle 71"/>
            <p:cNvSpPr>
              <a:spLocks noChangeArrowheads="1"/>
            </p:cNvSpPr>
            <p:nvPr/>
          </p:nvSpPr>
          <p:spPr bwMode="auto">
            <a:xfrm>
              <a:off x="1127" y="1719"/>
              <a:ext cx="17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300" b="0" i="1">
                  <a:solidFill>
                    <a:srgbClr val="000000"/>
                  </a:solidFill>
                  <a:latin typeface="Times New Roman" charset="0"/>
                </a:rPr>
                <a:t>b</a:t>
              </a:r>
              <a:endParaRPr lang="en-US" altLang="x-none"/>
            </a:p>
          </p:txBody>
        </p:sp>
        <p:sp>
          <p:nvSpPr>
            <p:cNvPr id="43029" name="Rectangle 72"/>
            <p:cNvSpPr>
              <a:spLocks noChangeArrowheads="1"/>
            </p:cNvSpPr>
            <p:nvPr/>
          </p:nvSpPr>
          <p:spPr bwMode="auto">
            <a:xfrm>
              <a:off x="906" y="1719"/>
              <a:ext cx="17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300" b="0" i="1">
                  <a:solidFill>
                    <a:srgbClr val="000000"/>
                  </a:solidFill>
                  <a:latin typeface="Times New Roman" charset="0"/>
                </a:rPr>
                <a:t>a</a:t>
              </a:r>
              <a:endParaRPr lang="en-US" altLang="x-none"/>
            </a:p>
          </p:txBody>
        </p:sp>
        <p:sp>
          <p:nvSpPr>
            <p:cNvPr id="43030" name="Rectangle 73"/>
            <p:cNvSpPr>
              <a:spLocks noChangeArrowheads="1"/>
            </p:cNvSpPr>
            <p:nvPr/>
          </p:nvSpPr>
          <p:spPr bwMode="auto">
            <a:xfrm>
              <a:off x="3067" y="1479"/>
              <a:ext cx="30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3200" b="0">
                  <a:solidFill>
                    <a:srgbClr val="000000"/>
                  </a:solidFill>
                  <a:latin typeface="Symbol" charset="2"/>
                </a:rPr>
                <a:t>-</a:t>
              </a:r>
              <a:endParaRPr lang="en-US" altLang="x-none"/>
            </a:p>
          </p:txBody>
        </p:sp>
        <p:sp>
          <p:nvSpPr>
            <p:cNvPr id="43031" name="Rectangle 74"/>
            <p:cNvSpPr>
              <a:spLocks noChangeArrowheads="1"/>
            </p:cNvSpPr>
            <p:nvPr/>
          </p:nvSpPr>
          <p:spPr bwMode="auto">
            <a:xfrm>
              <a:off x="2382" y="1438"/>
              <a:ext cx="625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5500" b="0">
                  <a:solidFill>
                    <a:srgbClr val="000000"/>
                  </a:solidFill>
                  <a:latin typeface="Symbol" charset="2"/>
                </a:rPr>
                <a:t>Y</a:t>
              </a:r>
              <a:endParaRPr lang="en-US" altLang="x-none"/>
            </a:p>
          </p:txBody>
        </p:sp>
        <p:sp>
          <p:nvSpPr>
            <p:cNvPr id="43032" name="Rectangle 75"/>
            <p:cNvSpPr>
              <a:spLocks noChangeArrowheads="1"/>
            </p:cNvSpPr>
            <p:nvPr/>
          </p:nvSpPr>
          <p:spPr bwMode="auto">
            <a:xfrm>
              <a:off x="1563" y="1438"/>
              <a:ext cx="51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5500" b="0">
                  <a:solidFill>
                    <a:srgbClr val="000000"/>
                  </a:solidFill>
                  <a:latin typeface="Symbol" charset="2"/>
                </a:rPr>
                <a:t>=</a:t>
              </a:r>
              <a:endParaRPr lang="en-US" altLang="x-none"/>
            </a:p>
          </p:txBody>
        </p:sp>
        <p:sp>
          <p:nvSpPr>
            <p:cNvPr id="43033" name="Rectangle 76"/>
            <p:cNvSpPr>
              <a:spLocks noChangeArrowheads="1"/>
            </p:cNvSpPr>
            <p:nvPr/>
          </p:nvSpPr>
          <p:spPr bwMode="auto">
            <a:xfrm>
              <a:off x="547" y="1438"/>
              <a:ext cx="625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5500" b="0">
                  <a:solidFill>
                    <a:srgbClr val="000000"/>
                  </a:solidFill>
                  <a:latin typeface="Symbol" charset="2"/>
                </a:rPr>
                <a:t>Y</a:t>
              </a:r>
              <a:endParaRPr lang="en-US" altLang="x-none"/>
            </a:p>
          </p:txBody>
        </p:sp>
        <p:sp>
          <p:nvSpPr>
            <p:cNvPr id="43034" name="Rectangle 77"/>
            <p:cNvSpPr>
              <a:spLocks noChangeArrowheads="1"/>
            </p:cNvSpPr>
            <p:nvPr/>
          </p:nvSpPr>
          <p:spPr bwMode="auto">
            <a:xfrm>
              <a:off x="2138" y="1821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800" b="0"/>
                <a:t>a</a:t>
              </a:r>
            </a:p>
          </p:txBody>
        </p:sp>
        <p:sp>
          <p:nvSpPr>
            <p:cNvPr id="43035" name="Rectangle 78"/>
            <p:cNvSpPr>
              <a:spLocks noChangeArrowheads="1"/>
            </p:cNvSpPr>
            <p:nvPr/>
          </p:nvSpPr>
          <p:spPr bwMode="auto">
            <a:xfrm>
              <a:off x="2050" y="1509"/>
              <a:ext cx="23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3200" b="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x-none"/>
            </a:p>
          </p:txBody>
        </p:sp>
        <p:sp>
          <p:nvSpPr>
            <p:cNvPr id="43036" name="Rectangle 79"/>
            <p:cNvSpPr>
              <a:spLocks noChangeArrowheads="1"/>
            </p:cNvSpPr>
            <p:nvPr/>
          </p:nvSpPr>
          <p:spPr bwMode="auto">
            <a:xfrm>
              <a:off x="1022" y="1719"/>
              <a:ext cx="12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300" b="0">
                  <a:solidFill>
                    <a:srgbClr val="000000"/>
                  </a:solidFill>
                  <a:latin typeface="Times New Roman" charset="0"/>
                </a:rPr>
                <a:t>,</a:t>
              </a:r>
              <a:endParaRPr lang="en-US" altLang="x-none"/>
            </a:p>
          </p:txBody>
        </p:sp>
      </p:grpSp>
    </p:spTree>
    <p:extLst>
      <p:ext uri="{BB962C8B-B14F-4D97-AF65-F5344CB8AC3E}">
        <p14:creationId xmlns:p14="http://schemas.microsoft.com/office/powerpoint/2010/main" val="16524336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b="0">
                <a:solidFill>
                  <a:srgbClr val="000099"/>
                </a:solidFill>
              </a:rPr>
              <a:t>CWT</a:t>
            </a:r>
            <a:endParaRPr lang="en-US" altLang="x-none" sz="4400" b="0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09600" y="1371600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x-none" b="0" u="sng" smtClean="0"/>
              <a:t>Reminder</a:t>
            </a:r>
            <a:r>
              <a:rPr lang="en-US" altLang="x-none" b="0" smtClean="0"/>
              <a:t>: The </a:t>
            </a:r>
            <a:r>
              <a:rPr lang="en-US" altLang="x-none" b="0" i="1" smtClean="0"/>
              <a:t>CWT </a:t>
            </a:r>
            <a:r>
              <a:rPr lang="en-US" altLang="x-none" b="0" smtClean="0"/>
              <a:t>Is the sum over all time of the signal, multiplied by scaled and shifted versions of the wavelet function 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2895600" y="3886200"/>
            <a:ext cx="54864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3200" b="0" u="sng">
                <a:solidFill>
                  <a:srgbClr val="CC0000"/>
                </a:solidFill>
                <a:latin typeface="Times New Roman" charset="0"/>
              </a:rPr>
              <a:t>Step 1:</a:t>
            </a:r>
            <a:endParaRPr lang="en-US" altLang="x-none" sz="3200" b="0">
              <a:solidFill>
                <a:srgbClr val="CC0000"/>
              </a:solidFill>
              <a:latin typeface="Times New Roman" charset="0"/>
            </a:endParaRPr>
          </a:p>
          <a:p>
            <a:r>
              <a:rPr lang="en-US" altLang="x-none" sz="3200" b="0">
                <a:latin typeface="Times New Roman" charset="0"/>
              </a:rPr>
              <a:t>Take a Wavelet and compare</a:t>
            </a:r>
          </a:p>
          <a:p>
            <a:r>
              <a:rPr lang="en-US" altLang="x-none" sz="3200" b="0">
                <a:latin typeface="Times New Roman" charset="0"/>
              </a:rPr>
              <a:t> it to a section at the start </a:t>
            </a:r>
          </a:p>
          <a:p>
            <a:r>
              <a:rPr lang="en-US" altLang="x-none" sz="3200" b="0">
                <a:latin typeface="Times New Roman" charset="0"/>
              </a:rPr>
              <a:t>of the original signal</a:t>
            </a:r>
          </a:p>
        </p:txBody>
      </p:sp>
    </p:spTree>
    <p:extLst>
      <p:ext uri="{BB962C8B-B14F-4D97-AF65-F5344CB8AC3E}">
        <p14:creationId xmlns:p14="http://schemas.microsoft.com/office/powerpoint/2010/main" val="1506415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3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b="0">
                <a:solidFill>
                  <a:srgbClr val="000099"/>
                </a:solidFill>
              </a:rPr>
              <a:t>CWT</a:t>
            </a:r>
            <a:endParaRPr lang="en-US" altLang="x-none" sz="4400" b="0"/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6400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3200" b="0" u="sng" dirty="0">
                <a:solidFill>
                  <a:srgbClr val="CC0000"/>
                </a:solidFill>
                <a:latin typeface="Times New Roman" charset="0"/>
              </a:rPr>
              <a:t>Step 2:</a:t>
            </a:r>
            <a:endParaRPr lang="en-US" altLang="x-none" sz="3200" b="0" dirty="0">
              <a:latin typeface="Times New Roman" charset="0"/>
            </a:endParaRPr>
          </a:p>
          <a:p>
            <a:r>
              <a:rPr lang="en-US" altLang="x-none" sz="3200" b="0" dirty="0">
                <a:latin typeface="Times New Roman" charset="0"/>
              </a:rPr>
              <a:t>Calculate a number, C, that represents </a:t>
            </a:r>
            <a:r>
              <a:rPr lang="en-US" altLang="x-none" sz="3200" b="0" dirty="0">
                <a:solidFill>
                  <a:srgbClr val="0033CC"/>
                </a:solidFill>
                <a:latin typeface="Times New Roman" charset="0"/>
              </a:rPr>
              <a:t>how closely correlated the wavelet is</a:t>
            </a:r>
            <a:r>
              <a:rPr lang="en-US" altLang="x-none" sz="3200" b="0" dirty="0">
                <a:latin typeface="Times New Roman" charset="0"/>
              </a:rPr>
              <a:t> </a:t>
            </a:r>
          </a:p>
          <a:p>
            <a:r>
              <a:rPr lang="en-US" altLang="x-none" sz="3200" b="0" dirty="0">
                <a:latin typeface="Times New Roman" charset="0"/>
              </a:rPr>
              <a:t>with this section of the signal. The </a:t>
            </a:r>
          </a:p>
          <a:p>
            <a:r>
              <a:rPr lang="en-US" altLang="x-none" sz="3200" b="0" dirty="0">
                <a:latin typeface="Times New Roman" charset="0"/>
              </a:rPr>
              <a:t>higher C </a:t>
            </a:r>
            <a:r>
              <a:rPr lang="en-US" altLang="x-none" sz="3200" b="0" dirty="0" smtClean="0">
                <a:latin typeface="Times New Roman" charset="0"/>
              </a:rPr>
              <a:t>indicates higher </a:t>
            </a:r>
            <a:r>
              <a:rPr lang="en-US" altLang="x-none" sz="3200" b="0" dirty="0">
                <a:latin typeface="Times New Roman" charset="0"/>
              </a:rPr>
              <a:t>similarity.</a:t>
            </a:r>
          </a:p>
        </p:txBody>
      </p:sp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47720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59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400" b="0">
                <a:solidFill>
                  <a:srgbClr val="000099"/>
                </a:solidFill>
              </a:rPr>
              <a:t>CWT</a:t>
            </a:r>
            <a:endParaRPr lang="en-US" altLang="x-none" sz="4400" b="0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 u="sng">
                <a:solidFill>
                  <a:srgbClr val="CC0000"/>
                </a:solidFill>
              </a:rPr>
              <a:t>Step 3:</a:t>
            </a:r>
            <a:r>
              <a:rPr lang="en-US" altLang="x-none" b="0"/>
              <a:t> Shift the wavelet to the right and repeat steps 1-2 until you’ve covered the whole signal</a:t>
            </a:r>
            <a:endParaRPr lang="en-US" altLang="x-none" b="0" u="sng"/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5257800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5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29531</TotalTime>
  <Words>3674</Words>
  <Application>Microsoft Macintosh PowerPoint</Application>
  <PresentationFormat>On-screen Show (4:3)</PresentationFormat>
  <Paragraphs>744</Paragraphs>
  <Slides>134</Slides>
  <Notes>50</Notes>
  <HiddenSlides>5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134</vt:i4>
      </vt:variant>
    </vt:vector>
  </HeadingPairs>
  <TitlesOfParts>
    <vt:vector size="148" baseType="lpstr">
      <vt:lpstr>Calibri</vt:lpstr>
      <vt:lpstr>Comic Sans MS</vt:lpstr>
      <vt:lpstr>SimSun</vt:lpstr>
      <vt:lpstr>Aharoni</vt:lpstr>
      <vt:lpstr>Arial</vt:lpstr>
      <vt:lpstr>msam10</vt:lpstr>
      <vt:lpstr>MT Symbol</vt:lpstr>
      <vt:lpstr>Symbol</vt:lpstr>
      <vt:lpstr>Times New Roman</vt:lpstr>
      <vt:lpstr>Times New Roman (Hebrew)</vt:lpstr>
      <vt:lpstr>Wingdings</vt:lpstr>
      <vt:lpstr>Clarity</vt:lpstr>
      <vt:lpstr>Microsoft Equation 3.0</vt:lpstr>
      <vt:lpstr>Bitmap Image</vt:lpstr>
      <vt:lpstr>Digital Image Processing</vt:lpstr>
      <vt:lpstr>Spatial Frequency Analysis</vt:lpstr>
      <vt:lpstr>Spatial Frequency Analysis</vt:lpstr>
      <vt:lpstr>This class</vt:lpstr>
      <vt:lpstr>why transform?</vt:lpstr>
      <vt:lpstr>why transform?</vt:lpstr>
      <vt:lpstr>why transform?</vt:lpstr>
      <vt:lpstr>why transform?</vt:lpstr>
      <vt:lpstr>Is DFT a Good (enough) Transform?  </vt:lpstr>
      <vt:lpstr>The Desirables for Image Transforms</vt:lpstr>
      <vt:lpstr>Discrete Cosine Transform - overview</vt:lpstr>
      <vt:lpstr>Discrete Cosine Transform (DCT)</vt:lpstr>
      <vt:lpstr>1-D  DCT </vt:lpstr>
      <vt:lpstr>1-D  DCT   with Matlab </vt:lpstr>
      <vt:lpstr>1-D  DCT   with Matlab </vt:lpstr>
      <vt:lpstr>1-D Inverse DCT in Matlab</vt:lpstr>
      <vt:lpstr>1-D Inverse DCT in Matlab</vt:lpstr>
      <vt:lpstr>1-D Inverse DCT in Matlab</vt:lpstr>
      <vt:lpstr>1-D Inverse DCT in Matlab</vt:lpstr>
      <vt:lpstr>1-D Inverse DCT in Matlab</vt:lpstr>
      <vt:lpstr>1-D Inverse DCT in Matlab</vt:lpstr>
      <vt:lpstr>1-D Inverse DCT in Matlab</vt:lpstr>
      <vt:lpstr>1-D Inverse DCT in Matlab</vt:lpstr>
      <vt:lpstr>Orthogonality and Orthonormality </vt:lpstr>
      <vt:lpstr>Orthogonality of the DCT</vt:lpstr>
      <vt:lpstr>DFT vs. DCT</vt:lpstr>
      <vt:lpstr>DFT vs. DCT – Matrix notation</vt:lpstr>
      <vt:lpstr>DCT Properties</vt:lpstr>
      <vt:lpstr>The Advantage of Orthogonality</vt:lpstr>
      <vt:lpstr>The Advantage of Orthogonality</vt:lpstr>
      <vt:lpstr>From 1D-DCT to 2D-DCT</vt:lpstr>
      <vt:lpstr>2D DCT</vt:lpstr>
      <vt:lpstr>DCT in Matlab</vt:lpstr>
      <vt:lpstr>DCT in Matlab</vt:lpstr>
      <vt:lpstr>DCT in Matlab</vt:lpstr>
      <vt:lpstr>2D - DCT</vt:lpstr>
      <vt:lpstr>2D DCT</vt:lpstr>
      <vt:lpstr>2D DCT</vt:lpstr>
      <vt:lpstr>basis images: DFT (real) vs DCT</vt:lpstr>
      <vt:lpstr>Periodicity Implied by DFT and DCT</vt:lpstr>
      <vt:lpstr>DFT and DCT</vt:lpstr>
      <vt:lpstr>Image Compression</vt:lpstr>
      <vt:lpstr>Image Compression</vt:lpstr>
      <vt:lpstr>Common Applications</vt:lpstr>
      <vt:lpstr>Lossy Image Compression (JPEG)</vt:lpstr>
      <vt:lpstr>Using DCT in JPEG   </vt:lpstr>
      <vt:lpstr>Image compression using DCT</vt:lpstr>
      <vt:lpstr>Block size in JPEG   </vt:lpstr>
      <vt:lpstr>Image Compression</vt:lpstr>
      <vt:lpstr>Image Compression</vt:lpstr>
      <vt:lpstr>Image Compression</vt:lpstr>
      <vt:lpstr>Image Compression</vt:lpstr>
      <vt:lpstr>Reconstructing the Image</vt:lpstr>
      <vt:lpstr>Can You Tell the Difference?</vt:lpstr>
      <vt:lpstr>Image Compression</vt:lpstr>
      <vt:lpstr>Linear Quantization</vt:lpstr>
      <vt:lpstr>Linear Quantization</vt:lpstr>
      <vt:lpstr>Linear Quantization</vt:lpstr>
      <vt:lpstr>Linear Quantization</vt:lpstr>
      <vt:lpstr>Linear Quantization</vt:lpstr>
      <vt:lpstr>Linear Quantization</vt:lpstr>
      <vt:lpstr>Linear Quantization</vt:lpstr>
      <vt:lpstr>Linear Quantization</vt:lpstr>
      <vt:lpstr>Linear Quantization</vt:lpstr>
      <vt:lpstr>Quantization Example</vt:lpstr>
      <vt:lpstr>Further Compression</vt:lpstr>
      <vt:lpstr>Memory Storage</vt:lpstr>
      <vt:lpstr>Is This Worth the Work?</vt:lpstr>
      <vt:lpstr>JPEG Imaging</vt:lpstr>
      <vt:lpstr>RGB Coordinates </vt:lpstr>
      <vt:lpstr>The Approach</vt:lpstr>
      <vt:lpstr>More on Baseline</vt:lpstr>
      <vt:lpstr>JPEG Quantization</vt:lpstr>
      <vt:lpstr>JPEG Quantization</vt:lpstr>
      <vt:lpstr>Luminance and Chrominance </vt:lpstr>
      <vt:lpstr>Reconstitution</vt:lpstr>
      <vt:lpstr>Comparing Compression</vt:lpstr>
      <vt:lpstr>Up Close</vt:lpstr>
      <vt:lpstr>JPEG compression comparison</vt:lpstr>
      <vt:lpstr>Wavelets - overview </vt:lpstr>
      <vt:lpstr>PowerPoint Presentation</vt:lpstr>
      <vt:lpstr>PowerPoint Presentation</vt:lpstr>
      <vt:lpstr>Time  and  Space  definition</vt:lpstr>
      <vt:lpstr>Kronneker  function</vt:lpstr>
      <vt:lpstr>PowerPoint Presentation</vt:lpstr>
      <vt:lpstr>PowerPoint Presentation</vt:lpstr>
      <vt:lpstr>PowerPoint Presentation</vt:lpstr>
      <vt:lpstr>PowerPoint Presentation</vt:lpstr>
      <vt:lpstr>Wavelet's   properties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CWT</vt:lpstr>
      <vt:lpstr>Wavelet  function 1D -&gt; 2D</vt:lpstr>
      <vt:lpstr>PowerPoint Presentation</vt:lpstr>
      <vt:lpstr>PowerPoint Presentation</vt:lpstr>
      <vt:lpstr>PowerPoint Presentation</vt:lpstr>
      <vt:lpstr>PowerPoint Presentation</vt:lpstr>
      <vt:lpstr>Wavelets  examples Dyadic  transform</vt:lpstr>
      <vt:lpstr>Haar Wavelets</vt:lpstr>
      <vt:lpstr>Haar Wavelets Properties  I</vt:lpstr>
      <vt:lpstr>Haar Wavelets Properties  II</vt:lpstr>
      <vt:lpstr>Haar transform </vt:lpstr>
      <vt:lpstr>Haar Wavelets Properties  III</vt:lpstr>
      <vt:lpstr>Haar Wavelets Properties</vt:lpstr>
      <vt:lpstr>Haar Matrix</vt:lpstr>
      <vt:lpstr>Wavelet  functions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Orthogonality </vt:lpstr>
      <vt:lpstr>Why  wavelets  have  orthogonal  base ?</vt:lpstr>
      <vt:lpstr>PowerPoint Presentation</vt:lpstr>
      <vt:lpstr>Wavelets like filters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BWH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Methods</dc:title>
  <dc:creator>Tammy R. Raviv</dc:creator>
  <cp:lastModifiedBy>Microsoft Office User</cp:lastModifiedBy>
  <cp:revision>539</cp:revision>
  <cp:lastPrinted>2017-04-19T07:46:30Z</cp:lastPrinted>
  <dcterms:created xsi:type="dcterms:W3CDTF">2015-03-18T08:39:34Z</dcterms:created>
  <dcterms:modified xsi:type="dcterms:W3CDTF">2017-04-19T20:46:09Z</dcterms:modified>
</cp:coreProperties>
</file>