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88" r:id="rId4"/>
    <p:sldId id="258" r:id="rId5"/>
    <p:sldId id="292" r:id="rId6"/>
    <p:sldId id="259" r:id="rId7"/>
    <p:sldId id="260" r:id="rId8"/>
    <p:sldId id="261" r:id="rId9"/>
    <p:sldId id="262" r:id="rId10"/>
    <p:sldId id="263" r:id="rId11"/>
    <p:sldId id="289" r:id="rId12"/>
    <p:sldId id="264" r:id="rId13"/>
    <p:sldId id="276" r:id="rId14"/>
    <p:sldId id="278" r:id="rId15"/>
    <p:sldId id="265" r:id="rId16"/>
    <p:sldId id="266" r:id="rId17"/>
    <p:sldId id="268" r:id="rId18"/>
    <p:sldId id="267" r:id="rId19"/>
    <p:sldId id="269" r:id="rId20"/>
    <p:sldId id="270" r:id="rId21"/>
    <p:sldId id="271" r:id="rId22"/>
    <p:sldId id="290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72" r:id="rId33"/>
    <p:sldId id="273" r:id="rId34"/>
    <p:sldId id="277" r:id="rId35"/>
    <p:sldId id="291" r:id="rId36"/>
    <p:sldId id="275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>
      <p:cViewPr varScale="1">
        <p:scale>
          <a:sx n="62" d="100"/>
          <a:sy n="62" d="100"/>
        </p:scale>
        <p:origin x="135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DB847-A7C6-423F-B771-46A6092732E3}" type="datetimeFigureOut">
              <a:rPr lang="en-US"/>
              <a:pPr>
                <a:defRPr/>
              </a:pPr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04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295400"/>
            <a:ext cx="82296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Shahar Bar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B4CF9C-55F4-4FFE-BD8D-163EF165F112}" type="datetime1">
              <a:rPr lang="en-US" smtClean="0"/>
              <a:t>12/12/2016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4290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6CB4F1-E69D-4458-B775-B121381A0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9556C-2595-4E56-A717-316D8EFEAEE5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EA575-3527-424C-A005-428A5216F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90A5D-7968-4289-B148-46667062E381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EB02-20BD-4C4F-B59A-1CA3F89D9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Shahar Bar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89037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995A4D2-F510-48C2-95A3-ABA551F27ED8}" type="datetime1">
              <a:rPr lang="en-US" smtClean="0"/>
              <a:t>12/12/2016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C7FEBF-A170-470C-A369-F0D066FB5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76200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04800" y="609600"/>
            <a:ext cx="6324600" cy="304800"/>
          </a:xfrm>
        </p:spPr>
        <p:txBody>
          <a:bodyPr/>
          <a:lstStyle>
            <a:lvl1pPr marL="0" indent="0" algn="l" rtl="0">
              <a:buNone/>
              <a:defRPr sz="3200">
                <a:solidFill>
                  <a:schemeClr val="bg1"/>
                </a:solidFill>
              </a:defRPr>
            </a:lvl1pPr>
            <a:lvl2pPr algn="l" rtl="0">
              <a:defRPr sz="3200">
                <a:solidFill>
                  <a:schemeClr val="bg1"/>
                </a:solidFill>
              </a:defRPr>
            </a:lvl2pPr>
            <a:lvl3pPr algn="l" rtl="0">
              <a:defRPr sz="3200">
                <a:solidFill>
                  <a:schemeClr val="bg1"/>
                </a:solidFill>
              </a:defRPr>
            </a:lvl3pPr>
            <a:lvl4pPr algn="l" rtl="0">
              <a:defRPr sz="3200">
                <a:solidFill>
                  <a:schemeClr val="bg1"/>
                </a:solidFill>
              </a:defRPr>
            </a:lvl4pPr>
            <a:lvl5pPr algn="l" rtl="0"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0982-9BD1-41A4-898E-2DE3EFDAD62B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2F621-4695-46C1-8607-7F4A48817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89037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89037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20ADF50-10D7-42AC-AB89-4CCBF61CB015}" type="datetime1">
              <a:rPr lang="en-US" smtClean="0"/>
              <a:t>12/12/2016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58546F-1E4E-426D-9940-5EB4B4A7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76200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04800" y="609600"/>
            <a:ext cx="6324600" cy="304800"/>
          </a:xfrm>
        </p:spPr>
        <p:txBody>
          <a:bodyPr/>
          <a:lstStyle>
            <a:lvl1pPr algn="l" rtl="0">
              <a:defRPr sz="3200">
                <a:solidFill>
                  <a:schemeClr val="bg1"/>
                </a:solidFill>
              </a:defRPr>
            </a:lvl1pPr>
            <a:lvl2pPr algn="l" rtl="0">
              <a:defRPr sz="3200">
                <a:solidFill>
                  <a:schemeClr val="bg1"/>
                </a:solidFill>
              </a:defRPr>
            </a:lvl2pPr>
            <a:lvl3pPr algn="l" rtl="0">
              <a:defRPr sz="3200">
                <a:solidFill>
                  <a:schemeClr val="bg1"/>
                </a:solidFill>
              </a:defRPr>
            </a:lvl3pPr>
            <a:lvl4pPr algn="l" rtl="0">
              <a:defRPr sz="3200">
                <a:solidFill>
                  <a:schemeClr val="bg1"/>
                </a:solidFill>
              </a:defRPr>
            </a:lvl4pPr>
            <a:lvl5pPr algn="l" rtl="0"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bg1"/>
                </a:solidFill>
                <a:latin typeface="+mn-lt"/>
                <a:cs typeface="+mn-cs"/>
              </a:rPr>
              <a:t>Vu Pham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165E67-DA18-45D0-8E9E-6B8ACAE456BC}" type="datetime1">
              <a:rPr lang="en-US" smtClean="0"/>
              <a:t>12/12/2016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25B14B-C98E-4C14-96E7-18DD3A29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3F7254F-48EC-4278-B0A8-D3E98656B758}" type="datetime1">
              <a:rPr lang="en-US" smtClean="0"/>
              <a:t>12/12/2016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ABFDA-DAF0-4496-8136-3108F578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6200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04800" y="609600"/>
            <a:ext cx="6324600" cy="304800"/>
          </a:xfrm>
        </p:spPr>
        <p:txBody>
          <a:bodyPr/>
          <a:lstStyle>
            <a:lvl1pPr algn="l" rtl="0">
              <a:defRPr sz="3200">
                <a:solidFill>
                  <a:schemeClr val="bg1"/>
                </a:solidFill>
              </a:defRPr>
            </a:lvl1pPr>
            <a:lvl2pPr algn="l" rtl="0">
              <a:defRPr sz="3200">
                <a:solidFill>
                  <a:schemeClr val="bg1"/>
                </a:solidFill>
              </a:defRPr>
            </a:lvl2pPr>
            <a:lvl3pPr algn="l" rtl="0">
              <a:defRPr sz="3200">
                <a:solidFill>
                  <a:schemeClr val="bg1"/>
                </a:solidFill>
              </a:defRPr>
            </a:lvl3pPr>
            <a:lvl4pPr algn="l" rtl="0">
              <a:defRPr sz="3200">
                <a:solidFill>
                  <a:schemeClr val="bg1"/>
                </a:solidFill>
              </a:defRPr>
            </a:lvl4pPr>
            <a:lvl5pPr algn="l" rtl="0">
              <a:defRPr sz="3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ED2C74D-DD70-47EE-8C13-D0349F90F129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C05FB1-C35B-4870-BC50-C1BF2D042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7659C-7A1E-4BA8-A357-D19EE208B1A5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2A947-F0B9-4AC8-B617-2CA04D399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64503-3AD9-4F80-9E80-DDFEFC8BB6B0}" type="datetime1">
              <a:rPr lang="en-US" smtClean="0"/>
              <a:t>12/12/2016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05516-340B-459A-81CA-6701DA508F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3D0017-6054-459D-AE5C-191A18401D8C}" type="datetime1">
              <a:rPr lang="en-US" smtClean="0"/>
              <a:t>12/12/2016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 sample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CB6DE-1033-4C2C-8280-139BC16F7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6" r:id="rId3"/>
    <p:sldLayoutId id="2147483673" r:id="rId4"/>
    <p:sldLayoutId id="2147483674" r:id="rId5"/>
    <p:sldLayoutId id="2147483675" r:id="rId6"/>
    <p:sldLayoutId id="214748367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>
          <a:xfrm>
            <a:off x="609600" y="1905000"/>
            <a:ext cx="7772400" cy="838200"/>
          </a:xfrm>
        </p:spPr>
        <p:txBody>
          <a:bodyPr/>
          <a:lstStyle/>
          <a:p>
            <a:r>
              <a:rPr lang="en-US" sz="4000" dirty="0"/>
              <a:t>Stereo Matching by Training a Convolutional Neural</a:t>
            </a:r>
            <a:br>
              <a:rPr lang="en-US" sz="4000" dirty="0"/>
            </a:br>
            <a:r>
              <a:rPr lang="en-US" sz="4000" dirty="0"/>
              <a:t>Network to Compare Image Patches</a:t>
            </a:r>
            <a:endParaRPr lang="en-US" sz="40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Rounded Rectangle 4"/>
          <p:cNvSpPr/>
          <p:nvPr/>
        </p:nvSpPr>
        <p:spPr>
          <a:xfrm>
            <a:off x="381000" y="4038600"/>
            <a:ext cx="8229600" cy="7620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Jure </a:t>
            </a:r>
            <a:r>
              <a:rPr lang="en-US" dirty="0" err="1"/>
              <a:t>Zbontar</a:t>
            </a:r>
            <a:r>
              <a:rPr lang="en-US" dirty="0"/>
              <a:t>, Yann </a:t>
            </a:r>
            <a:r>
              <a:rPr lang="en-US" dirty="0" err="1" smtClean="0"/>
              <a:t>LeCun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0">
              <a:buNone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Formulation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Goal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71800"/>
            <a:ext cx="76200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/>
              <a:t>Matching cost initialization via convolutional neural networks</a:t>
            </a: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55653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Formulation</a:t>
            </a:r>
          </a:p>
          <a:p>
            <a:pPr algn="l" rtl="0"/>
            <a:r>
              <a:rPr lang="en-US" dirty="0" smtClean="0"/>
              <a:t>Methodology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/>
              <a:t>Training Data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/>
              <a:t>Suggested Net Architectures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/>
              <a:t>Sequential Steps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he-I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31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Data sets: KITTI and Middlebury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</a:t>
                </a:r>
                <a:r>
                  <a:rPr lang="en-US" dirty="0"/>
                  <a:t>each image position </a:t>
                </a:r>
                <a:r>
                  <a:rPr lang="en-US" dirty="0" smtClean="0"/>
                  <a:t>with known disparity: one </a:t>
                </a:r>
                <a:r>
                  <a:rPr lang="en-US" dirty="0"/>
                  <a:t>negative and one positive training </a:t>
                </a:r>
                <a:r>
                  <a:rPr lang="en-US" dirty="0" smtClean="0"/>
                  <a:t>example</a:t>
                </a:r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Positive example: the </a:t>
                </a:r>
                <a:r>
                  <a:rPr lang="en-US" dirty="0" smtClean="0"/>
                  <a:t>right image </a:t>
                </a:r>
                <a:r>
                  <a:rPr lang="en-US" dirty="0" smtClean="0"/>
                  <a:t>patch center is shifted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</m:oMath>
                </a14:m>
                <a:r>
                  <a:rPr lang="en-US" b="0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𝑝𝑜𝑠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algn="l" rtl="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Negative </a:t>
                </a:r>
                <a:r>
                  <a:rPr lang="en-US" dirty="0"/>
                  <a:t>example: the </a:t>
                </a:r>
                <a:r>
                  <a:rPr lang="en-US" dirty="0" smtClean="0"/>
                  <a:t>right image </a:t>
                </a:r>
                <a:r>
                  <a:rPr lang="en-US" dirty="0"/>
                  <a:t>patch center is shifted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𝑛𝑒𝑔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𝑛𝑒𝑔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b="0" dirty="0" smtClean="0"/>
              </a:p>
              <a:p>
                <a:pPr algn="l" rtl="0">
                  <a:buFont typeface="Arial" panose="020B0604020202020204" pitchFamily="34" charset="0"/>
                  <a:buChar char="•"/>
                </a:pPr>
                <a:endParaRPr lang="he-IL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509" t="-1566" r="-2473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304800" y="1066800"/>
            <a:ext cx="8382000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Example </a:t>
            </a:r>
            <a:r>
              <a:rPr lang="en-US" dirty="0"/>
              <a:t>from </a:t>
            </a:r>
            <a:r>
              <a:rPr lang="en-US" dirty="0" smtClean="0"/>
              <a:t>KITTI dataset</a:t>
            </a:r>
            <a:r>
              <a:rPr lang="en-US" dirty="0"/>
              <a:t>: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 rtl="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Example from Middlebury dataset: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" y="3552825"/>
            <a:ext cx="7124700" cy="18573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Training Data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828800"/>
            <a:ext cx="67818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92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u="sng" dirty="0" smtClean="0"/>
              <a:t>Data augmentation procedure</a:t>
            </a:r>
            <a:r>
              <a:rPr lang="en-US" dirty="0" smtClean="0"/>
              <a:t>: Artificial expansion of the data set from existing samples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Tweak – small deviations between parallel image patches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Selected actions:</a:t>
            </a:r>
          </a:p>
          <a:p>
            <a:pPr marL="685800" algn="l" rtl="0">
              <a:buFont typeface="Wingdings" panose="05000000000000000000" pitchFamily="2" charset="2"/>
              <a:buChar char="§"/>
            </a:pPr>
            <a:r>
              <a:rPr lang="en-US" dirty="0" smtClean="0"/>
              <a:t>Rotation</a:t>
            </a:r>
          </a:p>
          <a:p>
            <a:pPr marL="685800" algn="l" rtl="0">
              <a:buFont typeface="Wingdings" panose="05000000000000000000" pitchFamily="2" charset="2"/>
              <a:buChar char="§"/>
            </a:pPr>
            <a:r>
              <a:rPr lang="en-US" dirty="0" smtClean="0"/>
              <a:t>Scaling</a:t>
            </a:r>
          </a:p>
          <a:p>
            <a:pPr marL="685800" algn="l" rtl="0">
              <a:buFont typeface="Wingdings" panose="05000000000000000000" pitchFamily="2" charset="2"/>
              <a:buChar char="§"/>
            </a:pPr>
            <a:r>
              <a:rPr lang="en-US" dirty="0" smtClean="0"/>
              <a:t>Horizontal scaling</a:t>
            </a:r>
          </a:p>
          <a:p>
            <a:pPr marL="685800" algn="l" rtl="0">
              <a:buFont typeface="Wingdings" panose="05000000000000000000" pitchFamily="2" charset="2"/>
              <a:buChar char="§"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 Data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33800" y="3940921"/>
            <a:ext cx="5410200" cy="253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prstClr val="black"/>
                </a:solidFill>
                <a:latin typeface="Calibri"/>
                <a:cs typeface="+mn-cs"/>
              </a:rPr>
              <a:t>Horizontal </a:t>
            </a: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shearing</a:t>
            </a:r>
          </a:p>
          <a:p>
            <a:pPr marL="6858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Horizontal transformation</a:t>
            </a:r>
          </a:p>
          <a:p>
            <a:pPr marL="685800" lvl="0" indent="-342900">
              <a:spcBef>
                <a:spcPct val="20000"/>
              </a:spcBef>
              <a:buSzPct val="60000"/>
              <a:buFont typeface="Wingdings" panose="05000000000000000000" pitchFamily="2" charset="2"/>
              <a:buChar char="§"/>
            </a:pPr>
            <a:r>
              <a:rPr lang="en-US" sz="3200" dirty="0" smtClean="0">
                <a:solidFill>
                  <a:prstClr val="black"/>
                </a:solidFill>
                <a:latin typeface="Calibri"/>
                <a:cs typeface="+mn-cs"/>
              </a:rPr>
              <a:t>Brightness &amp; contrast adjustment</a:t>
            </a:r>
            <a:endParaRPr lang="en-US" sz="3200" dirty="0">
              <a:solidFill>
                <a:prstClr val="black"/>
              </a:solidFill>
              <a:latin typeface="Calibri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59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Two suggested architectures: </a:t>
            </a:r>
          </a:p>
          <a:p>
            <a:pPr marL="0" indent="0" algn="l" rtl="0">
              <a:buNone/>
            </a:pPr>
            <a:r>
              <a:rPr lang="en-US" dirty="0"/>
              <a:t>	</a:t>
            </a:r>
            <a:r>
              <a:rPr lang="en-US" dirty="0" smtClean="0"/>
              <a:t>		fast versus accurate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dirty="0" smtClean="0"/>
              <a:t>Common ground for both architectures:</a:t>
            </a:r>
          </a:p>
          <a:p>
            <a:pPr marL="0" indent="0" algn="just" rtl="0">
              <a:buNone/>
            </a:pPr>
            <a:r>
              <a:rPr lang="en-US" dirty="0"/>
              <a:t>	</a:t>
            </a:r>
            <a:r>
              <a:rPr lang="en-US" dirty="0" smtClean="0"/>
              <a:t>		Siamese network</a:t>
            </a:r>
          </a:p>
          <a:p>
            <a:pPr marL="0" indent="0" algn="just" rtl="0">
              <a:buNone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Suggested Net Architectures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114800"/>
            <a:ext cx="5810250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0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endParaRPr lang="he-IL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Fast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2971800"/>
            <a:ext cx="5781675" cy="297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971800"/>
            <a:ext cx="57816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 rtl="0">
              <a:buNone/>
            </a:pPr>
            <a:r>
              <a:rPr lang="en-US" dirty="0" smtClean="0"/>
              <a:t>Training cost function – hinge loss</a:t>
            </a:r>
          </a:p>
          <a:p>
            <a:pPr marL="0" indent="0" algn="l" rtl="0">
              <a:buNone/>
            </a:pPr>
            <a:endParaRPr lang="en-US" dirty="0"/>
          </a:p>
          <a:p>
            <a:pPr marL="0" indent="0" algn="l" rtl="0">
              <a:buNone/>
            </a:pPr>
            <a:r>
              <a:rPr lang="en-US" dirty="0" smtClean="0"/>
              <a:t>      - margin</a:t>
            </a:r>
          </a:p>
          <a:p>
            <a:pPr marL="0" indent="0" algn="l" rtl="0">
              <a:buNone/>
            </a:pPr>
            <a:r>
              <a:rPr lang="en-US" dirty="0" smtClean="0"/>
              <a:t>      - net output for negative sample</a:t>
            </a:r>
          </a:p>
          <a:p>
            <a:pPr marL="0" indent="0" algn="l" rtl="0">
              <a:buNone/>
            </a:pPr>
            <a:r>
              <a:rPr lang="en-US" dirty="0" smtClean="0"/>
              <a:t>      </a:t>
            </a:r>
            <a:r>
              <a:rPr lang="en-US" dirty="0"/>
              <a:t>- net output for </a:t>
            </a:r>
            <a:r>
              <a:rPr lang="en-US" dirty="0" smtClean="0"/>
              <a:t>positive sample</a:t>
            </a:r>
          </a:p>
          <a:p>
            <a:pPr marL="0" indent="0" algn="just" rtl="0">
              <a:buNone/>
            </a:pPr>
            <a:r>
              <a:rPr lang="en-US" dirty="0" smtClean="0"/>
              <a:t>Similarity </a:t>
            </a:r>
            <a:r>
              <a:rPr lang="en-US" dirty="0"/>
              <a:t>of the positive example is </a:t>
            </a:r>
            <a:r>
              <a:rPr lang="en-US" dirty="0" smtClean="0"/>
              <a:t>greater than </a:t>
            </a:r>
            <a:r>
              <a:rPr lang="en-US" dirty="0"/>
              <a:t>the </a:t>
            </a:r>
            <a:r>
              <a:rPr lang="en-US" dirty="0" smtClean="0"/>
              <a:t>similarity </a:t>
            </a:r>
            <a:r>
              <a:rPr lang="en-US" dirty="0"/>
              <a:t>of the negative example by at least the </a:t>
            </a:r>
            <a:r>
              <a:rPr lang="en-US" dirty="0" smtClean="0"/>
              <a:t>margin.</a:t>
            </a:r>
            <a:endParaRPr lang="en-US" dirty="0" smtClean="0"/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Fast Architecture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5640" y="1828800"/>
            <a:ext cx="3340319" cy="428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6500" r="52094"/>
          <a:stretch/>
        </p:blipFill>
        <p:spPr>
          <a:xfrm>
            <a:off x="457200" y="2466975"/>
            <a:ext cx="381000" cy="428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7030" t="-11111" r="31564" b="11111"/>
          <a:stretch/>
        </p:blipFill>
        <p:spPr>
          <a:xfrm>
            <a:off x="457200" y="3048000"/>
            <a:ext cx="381000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82123" t="-11111" r="6471" b="11111"/>
          <a:stretch/>
        </p:blipFill>
        <p:spPr>
          <a:xfrm>
            <a:off x="457200" y="3609975"/>
            <a:ext cx="38100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70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None/>
            </a:pPr>
            <a:endParaRPr lang="he-IL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Accurate Architecture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676400"/>
            <a:ext cx="5867400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2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rtl="0">
              <a:buNone/>
            </a:pPr>
            <a:r>
              <a:rPr lang="en-US" dirty="0" smtClean="0"/>
              <a:t>Training </a:t>
            </a:r>
            <a:r>
              <a:rPr lang="en-US" dirty="0"/>
              <a:t>cost function – </a:t>
            </a:r>
            <a:r>
              <a:rPr lang="en-US" dirty="0" smtClean="0"/>
              <a:t>cross-entropy loss</a:t>
            </a:r>
            <a:endParaRPr lang="en-US" dirty="0"/>
          </a:p>
          <a:p>
            <a:pPr marL="0" indent="0" algn="just" rtl="0">
              <a:buNone/>
            </a:pPr>
            <a:endParaRPr lang="en-US" u="sng" dirty="0" smtClean="0"/>
          </a:p>
          <a:p>
            <a:pPr marL="0" indent="0" algn="just" rtl="0">
              <a:buNone/>
            </a:pPr>
            <a:r>
              <a:rPr lang="en-US" dirty="0" smtClean="0"/>
              <a:t>    - sample class</a:t>
            </a:r>
          </a:p>
          <a:p>
            <a:pPr marL="0" indent="0" algn="just" rtl="0">
              <a:buNone/>
            </a:pPr>
            <a:r>
              <a:rPr lang="en-US" dirty="0"/>
              <a:t> </a:t>
            </a:r>
            <a:r>
              <a:rPr lang="en-US" dirty="0" smtClean="0"/>
              <a:t>   - net output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Accurate Architecture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842"/>
          <a:stretch/>
        </p:blipFill>
        <p:spPr>
          <a:xfrm>
            <a:off x="2527148" y="1957387"/>
            <a:ext cx="3861104" cy="404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5842" r="94079"/>
          <a:stretch/>
        </p:blipFill>
        <p:spPr>
          <a:xfrm>
            <a:off x="457200" y="2490787"/>
            <a:ext cx="228600" cy="404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9737" t="15842" r="74342"/>
          <a:stretch/>
        </p:blipFill>
        <p:spPr>
          <a:xfrm>
            <a:off x="457200" y="3048000"/>
            <a:ext cx="228600" cy="40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98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Background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Motivation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Problem Formulation</a:t>
            </a:r>
          </a:p>
          <a:p>
            <a:pPr algn="l" rtl="0"/>
            <a:r>
              <a:rPr lang="en-US" dirty="0" smtClean="0"/>
              <a:t>Methodology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/>
              <a:t>Training Data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/>
              <a:t>Suggested Net Architectures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/>
              <a:t>Sequential Steps</a:t>
            </a:r>
          </a:p>
          <a:p>
            <a:pPr algn="l" rtl="0"/>
            <a:r>
              <a:rPr lang="en-US" dirty="0" smtClean="0"/>
              <a:t>Results</a:t>
            </a:r>
          </a:p>
          <a:p>
            <a:pPr algn="l" rtl="0"/>
            <a:r>
              <a:rPr lang="en-US" dirty="0" smtClean="0"/>
              <a:t>Conclusion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6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en-US" dirty="0" smtClean="0"/>
              <a:t>Obtained matching cost</a:t>
            </a:r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r>
              <a:rPr lang="en-US" dirty="0"/>
              <a:t>	</a:t>
            </a:r>
            <a:r>
              <a:rPr lang="en-US" dirty="0" smtClean="0"/>
              <a:t>	     - patches from left and right images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dirty="0"/>
              <a:t>Cross-based </a:t>
            </a:r>
            <a:r>
              <a:rPr lang="en-US" dirty="0" smtClean="0"/>
              <a:t>cost </a:t>
            </a:r>
            <a:r>
              <a:rPr lang="en-US" dirty="0"/>
              <a:t>a</a:t>
            </a:r>
            <a:r>
              <a:rPr lang="en-US" dirty="0" smtClean="0"/>
              <a:t>ggregation (CCBA) – Local averaging of matching cost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dirty="0" err="1" smtClean="0"/>
              <a:t>Semiglobal</a:t>
            </a:r>
            <a:r>
              <a:rPr lang="en-US" dirty="0" smtClean="0"/>
              <a:t> matching – Disparity map smoothness constraints enforcement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dirty="0" smtClean="0"/>
              <a:t>Disparity image computation and enhancement</a:t>
            </a:r>
          </a:p>
          <a:p>
            <a:pPr algn="just" rtl="0">
              <a:buFont typeface="Arial" panose="020B0604020202020204" pitchFamily="34" charset="0"/>
              <a:buChar char="•"/>
            </a:pPr>
            <a:endParaRPr lang="he-IL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Sequential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392" y="1905000"/>
            <a:ext cx="4928616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514600"/>
            <a:ext cx="2400300" cy="323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3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outputs of the two sub-networks need to be computed only once per </a:t>
            </a:r>
            <a:r>
              <a:rPr lang="en-US" dirty="0" smtClean="0"/>
              <a:t>location, and not for </a:t>
            </a:r>
            <a:r>
              <a:rPr lang="en-US" dirty="0"/>
              <a:t>every disparity under </a:t>
            </a:r>
            <a:r>
              <a:rPr lang="en-US" dirty="0" smtClean="0"/>
              <a:t>consideration.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dirty="0"/>
              <a:t>The output of the two sub-networks can be computed for all pixels in a single </a:t>
            </a:r>
            <a:r>
              <a:rPr lang="en-US" dirty="0" smtClean="0"/>
              <a:t>forward pass </a:t>
            </a:r>
            <a:r>
              <a:rPr lang="en-US" dirty="0"/>
              <a:t>by propagating full-resolution images, instead of small image </a:t>
            </a:r>
            <a:r>
              <a:rPr lang="en-US" dirty="0" smtClean="0"/>
              <a:t>patches.</a:t>
            </a:r>
          </a:p>
          <a:p>
            <a:pPr algn="just" rtl="0">
              <a:buFont typeface="Arial" panose="020B0604020202020204" pitchFamily="34" charset="0"/>
              <a:buChar char="•"/>
            </a:pPr>
            <a:r>
              <a:rPr lang="en-US" dirty="0" smtClean="0"/>
              <a:t>The fully connected layer forms the bottleneck.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Key insights</a:t>
            </a:r>
          </a:p>
        </p:txBody>
      </p:sp>
    </p:spTree>
    <p:extLst>
      <p:ext uri="{BB962C8B-B14F-4D97-AF65-F5344CB8AC3E}">
        <p14:creationId xmlns:p14="http://schemas.microsoft.com/office/powerpoint/2010/main" val="33738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Formulation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Methodology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Training Data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Suggested Net Architectures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Sequential Steps</a:t>
            </a:r>
          </a:p>
          <a:p>
            <a:pPr algn="l" rtl="0"/>
            <a:r>
              <a:rPr lang="en-US" dirty="0" smtClean="0"/>
              <a:t>Results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he-I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Success Measure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14600" y="1905000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Number of misclassified pixels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27433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Total number of pixels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2514600" y="2274332"/>
            <a:ext cx="4419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13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KITTI2012 Dataset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" y="1676400"/>
            <a:ext cx="9180576" cy="3657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776"/>
            <a:ext cx="9199075" cy="401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4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KITTI2015 Dataset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88" y="1676400"/>
            <a:ext cx="918057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5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Middlebury Dataset</a:t>
            </a: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49402"/>
            <a:ext cx="9220200" cy="358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err="1" smtClean="0"/>
              <a:t>Augmetntaion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408" b="1408"/>
          <a:stretch/>
        </p:blipFill>
        <p:spPr>
          <a:xfrm>
            <a:off x="1066800" y="1219200"/>
            <a:ext cx="697491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36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Runtimes</a:t>
            </a: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1408" b="1495"/>
          <a:stretch/>
        </p:blipFill>
        <p:spPr>
          <a:xfrm>
            <a:off x="2057400" y="1143001"/>
            <a:ext cx="4953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4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Training Data Size</a:t>
            </a:r>
            <a:endParaRPr lang="he-I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943100"/>
            <a:ext cx="78867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Background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Motivation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/>
              <a:t>Problem Formulation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Methodology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Training Data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Suggested Net Architectures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Sequential Steps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Conclusion</a:t>
            </a:r>
            <a:endParaRPr lang="he-I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Transfer Learning</a:t>
            </a:r>
            <a:endParaRPr lang="he-I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057400"/>
            <a:ext cx="908685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0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42" b="1809"/>
          <a:stretch/>
        </p:blipFill>
        <p:spPr>
          <a:xfrm>
            <a:off x="5208105" y="1143000"/>
            <a:ext cx="3478695" cy="53339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Hyperparameters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152401" y="1676400"/>
            <a:ext cx="50557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u="sng" dirty="0" smtClean="0">
                <a:latin typeface="+mn-lt"/>
              </a:rPr>
              <a:t>Remark</a:t>
            </a:r>
            <a:r>
              <a:rPr lang="en-US" sz="3200" dirty="0" smtClean="0">
                <a:latin typeface="+mn-lt"/>
              </a:rPr>
              <a:t>: Patch size is directly determined by the number of convolutional layers</a:t>
            </a:r>
            <a:endParaRPr lang="he-IL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96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Visual Examples (KITTI)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2900" y="1143000"/>
            <a:ext cx="98298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1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Visual Examples (KITTI)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1219200"/>
            <a:ext cx="9525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58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Visual Examples </a:t>
            </a:r>
            <a:r>
              <a:rPr lang="en-US" dirty="0" smtClean="0"/>
              <a:t>(Middlebury)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143000"/>
            <a:ext cx="48768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2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Background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Motivation</a:t>
            </a:r>
          </a:p>
          <a:p>
            <a:pPr marL="628650" indent="-28575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Problem Formulation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Methodology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Training Data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Suggested Net Architectures</a:t>
            </a:r>
          </a:p>
          <a:p>
            <a:pPr marL="685800" algn="l" rtl="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Sequential Steps</a:t>
            </a:r>
          </a:p>
          <a:p>
            <a:pPr algn="l" rtl="0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Results</a:t>
            </a:r>
          </a:p>
          <a:p>
            <a:pPr algn="l" rtl="0"/>
            <a:r>
              <a:rPr lang="en-US" dirty="0" smtClean="0"/>
              <a:t>Conclusion</a:t>
            </a: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Two CNN architectures </a:t>
            </a:r>
            <a:r>
              <a:rPr lang="en-US" dirty="0"/>
              <a:t>for learning a similarity </a:t>
            </a:r>
            <a:r>
              <a:rPr lang="en-US" dirty="0" smtClean="0"/>
              <a:t>measure </a:t>
            </a:r>
            <a:r>
              <a:rPr lang="en-US" dirty="0"/>
              <a:t>on image patches </a:t>
            </a:r>
            <a:r>
              <a:rPr lang="en-US" dirty="0" smtClean="0"/>
              <a:t>were presented.</a:t>
            </a:r>
          </a:p>
          <a:p>
            <a:pPr algn="l" rtl="0"/>
            <a:r>
              <a:rPr lang="en-US" dirty="0" smtClean="0"/>
              <a:t>The two architectures were used for stereo matching.</a:t>
            </a:r>
          </a:p>
          <a:p>
            <a:pPr algn="just" rtl="0"/>
            <a:r>
              <a:rPr lang="en-US" dirty="0" smtClean="0"/>
              <a:t>A relatively </a:t>
            </a:r>
            <a:r>
              <a:rPr lang="en-US" dirty="0"/>
              <a:t>simple </a:t>
            </a:r>
            <a:r>
              <a:rPr lang="en-US" dirty="0" smtClean="0"/>
              <a:t>CNN </a:t>
            </a:r>
            <a:r>
              <a:rPr lang="en-US" dirty="0"/>
              <a:t>outperformed all </a:t>
            </a:r>
            <a:r>
              <a:rPr lang="en-US" dirty="0" smtClean="0"/>
              <a:t>previous methods </a:t>
            </a:r>
            <a:r>
              <a:rPr lang="en-US" dirty="0"/>
              <a:t>on the well-studied problem of </a:t>
            </a:r>
            <a:r>
              <a:rPr lang="en-US" dirty="0" smtClean="0"/>
              <a:t>stereo.</a:t>
            </a:r>
            <a:endParaRPr lang="en-US" dirty="0"/>
          </a:p>
          <a:p>
            <a:pPr algn="l" rtl="0"/>
            <a:endParaRPr lang="en-US" dirty="0"/>
          </a:p>
          <a:p>
            <a:pPr algn="l" rtl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Given input: 2 images (right and left), acquired at different horizontal positions 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 smtClean="0"/>
              <a:t>Required output: The </a:t>
            </a:r>
            <a:r>
              <a:rPr lang="en-US" dirty="0"/>
              <a:t>disparity </a:t>
            </a:r>
            <a:r>
              <a:rPr lang="en-US" dirty="0" smtClean="0"/>
              <a:t>for </a:t>
            </a:r>
            <a:r>
              <a:rPr lang="en-US" dirty="0"/>
              <a:t>each pixel in the left </a:t>
            </a:r>
            <a:r>
              <a:rPr lang="en-US" dirty="0" smtClean="0"/>
              <a:t>image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dirty="0"/>
              <a:t>Disparity - difference in horizontal </a:t>
            </a:r>
            <a:r>
              <a:rPr lang="en-US" dirty="0" smtClean="0"/>
              <a:t>location </a:t>
            </a:r>
            <a:r>
              <a:rPr lang="en-US" dirty="0"/>
              <a:t>(x-axis) </a:t>
            </a:r>
            <a:r>
              <a:rPr lang="en-US" dirty="0" smtClean="0"/>
              <a:t>of </a:t>
            </a:r>
            <a:r>
              <a:rPr lang="en-US" dirty="0"/>
              <a:t>an object in the left and right </a:t>
            </a:r>
            <a:r>
              <a:rPr lang="en-US" dirty="0" smtClean="0"/>
              <a:t>image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Stereo </a:t>
            </a:r>
            <a:r>
              <a:rPr lang="en-US" dirty="0" smtClean="0"/>
              <a:t>Matching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7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Stereo </a:t>
            </a:r>
            <a:r>
              <a:rPr lang="en-US" dirty="0" smtClean="0"/>
              <a:t>Matching</a:t>
            </a:r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26932"/>
            <a:ext cx="7239000" cy="4535829"/>
          </a:xfrm>
        </p:spPr>
      </p:pic>
    </p:spTree>
    <p:extLst>
      <p:ext uri="{BB962C8B-B14F-4D97-AF65-F5344CB8AC3E}">
        <p14:creationId xmlns:p14="http://schemas.microsoft.com/office/powerpoint/2010/main" val="67391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7" y="2209800"/>
            <a:ext cx="9315888" cy="23423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Stereo Matching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5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/>
            <a:r>
              <a:rPr lang="en-US" dirty="0" smtClean="0"/>
              <a:t>Given the disparity ‘</a:t>
            </a:r>
            <a:r>
              <a:rPr lang="en-US" dirty="0"/>
              <a:t> </a:t>
            </a:r>
            <a:r>
              <a:rPr lang="en-US" dirty="0" smtClean="0"/>
              <a:t>  at each pixel, the depth </a:t>
            </a:r>
            <a:r>
              <a:rPr lang="en-US" dirty="0"/>
              <a:t> </a:t>
            </a:r>
            <a:r>
              <a:rPr lang="en-US" dirty="0" smtClean="0"/>
              <a:t>          a  can be obtained by</a:t>
            </a:r>
          </a:p>
          <a:p>
            <a:pPr algn="just" rtl="0"/>
            <a:endParaRPr lang="en-US" dirty="0"/>
          </a:p>
          <a:p>
            <a:pPr marL="0" indent="0" algn="just" rtl="0">
              <a:buNone/>
            </a:pPr>
            <a:endParaRPr lang="en-US" dirty="0"/>
          </a:p>
          <a:p>
            <a:pPr marL="0" indent="0" algn="just" rtl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en-US" dirty="0" smtClean="0"/>
              <a:t>- </a:t>
            </a:r>
            <a:r>
              <a:rPr lang="en-US" dirty="0" smtClean="0"/>
              <a:t>distance between camera centers</a:t>
            </a:r>
          </a:p>
          <a:p>
            <a:pPr marL="0" indent="0" algn="just" rtl="0">
              <a:buNone/>
            </a:pPr>
            <a:r>
              <a:rPr lang="en-US" dirty="0" smtClean="0"/>
              <a:t>F - </a:t>
            </a:r>
            <a:r>
              <a:rPr lang="en-US" dirty="0" smtClean="0"/>
              <a:t>focal length</a:t>
            </a:r>
          </a:p>
          <a:p>
            <a:pPr algn="just" rtl="0"/>
            <a:r>
              <a:rPr lang="en-US" dirty="0" smtClean="0"/>
              <a:t>Applications in autonomous driving, robotics, 3D scene reconstruction and </a:t>
            </a:r>
            <a:r>
              <a:rPr lang="en-US" dirty="0" smtClean="0"/>
              <a:t>more…</a:t>
            </a:r>
            <a:endParaRPr lang="en-US" dirty="0"/>
          </a:p>
          <a:p>
            <a:pPr marL="0" indent="0" algn="just" rtl="0">
              <a:buNone/>
            </a:pPr>
            <a:endParaRPr lang="he-IL" dirty="0"/>
          </a:p>
          <a:p>
            <a:pPr marL="0" indent="0" algn="just" rtl="0">
              <a:buNone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1" y="2133600"/>
            <a:ext cx="1366934" cy="930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1320" r="21957" b="50853"/>
          <a:stretch/>
        </p:blipFill>
        <p:spPr>
          <a:xfrm>
            <a:off x="381000" y="4038600"/>
            <a:ext cx="22860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043" r="5234" b="50853"/>
          <a:stretch/>
        </p:blipFill>
        <p:spPr>
          <a:xfrm>
            <a:off x="381000" y="3444082"/>
            <a:ext cx="22860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6893" t="57337" r="13241" b="8192"/>
          <a:stretch/>
        </p:blipFill>
        <p:spPr>
          <a:xfrm>
            <a:off x="4038600" y="1355726"/>
            <a:ext cx="271559" cy="32067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11149" t="32765" r="68985" b="32765"/>
          <a:stretch/>
        </p:blipFill>
        <p:spPr>
          <a:xfrm>
            <a:off x="731091" y="1812926"/>
            <a:ext cx="271559" cy="32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1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189037"/>
            <a:ext cx="9067800" cy="5059363"/>
          </a:xfrm>
        </p:spPr>
        <p:txBody>
          <a:bodyPr/>
          <a:lstStyle/>
          <a:p>
            <a:pPr algn="just" rtl="0"/>
            <a:r>
              <a:rPr lang="en-US" dirty="0"/>
              <a:t>Stereo matching </a:t>
            </a:r>
            <a:r>
              <a:rPr lang="en-US" dirty="0" smtClean="0"/>
              <a:t>steps [</a:t>
            </a:r>
            <a:r>
              <a:rPr lang="en-US" dirty="0" err="1" smtClean="0"/>
              <a:t>Sc</a:t>
            </a:r>
            <a:r>
              <a:rPr lang="en-US" dirty="0" err="1" smtClean="0"/>
              <a:t>harstein</a:t>
            </a:r>
            <a:r>
              <a:rPr lang="en-US" dirty="0" smtClean="0"/>
              <a:t> &amp; </a:t>
            </a:r>
            <a:r>
              <a:rPr lang="en-US" dirty="0" err="1" smtClean="0"/>
              <a:t>Szeliski</a:t>
            </a:r>
            <a:r>
              <a:rPr lang="en-US" dirty="0" smtClean="0"/>
              <a:t> -2002]</a:t>
            </a:r>
            <a:r>
              <a:rPr lang="en-US" dirty="0" smtClean="0"/>
              <a:t>:</a:t>
            </a:r>
            <a:endParaRPr lang="en-US" dirty="0"/>
          </a:p>
          <a:p>
            <a:pPr indent="3175" algn="just" rtl="0">
              <a:buFont typeface="Arial" panose="020B0604020202020204" pitchFamily="34" charset="0"/>
              <a:buChar char="•"/>
            </a:pPr>
            <a:r>
              <a:rPr lang="en-US" dirty="0" smtClean="0"/>
              <a:t>Matching </a:t>
            </a:r>
            <a:r>
              <a:rPr lang="en-US" dirty="0"/>
              <a:t>cost </a:t>
            </a:r>
            <a:r>
              <a:rPr lang="en-US" dirty="0" smtClean="0"/>
              <a:t>computation</a:t>
            </a:r>
          </a:p>
          <a:p>
            <a:pPr indent="3175" algn="just" rtl="0">
              <a:buFont typeface="Arial" panose="020B0604020202020204" pitchFamily="34" charset="0"/>
              <a:buChar char="•"/>
            </a:pPr>
            <a:r>
              <a:rPr lang="en-US" dirty="0" smtClean="0"/>
              <a:t>Cost aggregation</a:t>
            </a:r>
          </a:p>
          <a:p>
            <a:pPr indent="3175" algn="just" rtl="0">
              <a:buFont typeface="Arial" panose="020B0604020202020204" pitchFamily="34" charset="0"/>
              <a:buChar char="•"/>
            </a:pPr>
            <a:r>
              <a:rPr lang="en-US" dirty="0" smtClean="0"/>
              <a:t>Optimization</a:t>
            </a:r>
          </a:p>
          <a:p>
            <a:pPr indent="3175" algn="just" rtl="0">
              <a:buFont typeface="Arial" panose="020B0604020202020204" pitchFamily="34" charset="0"/>
              <a:buChar char="•"/>
            </a:pPr>
            <a:r>
              <a:rPr lang="en-US" dirty="0" smtClean="0"/>
              <a:t>Disparity refinement</a:t>
            </a:r>
          </a:p>
          <a:p>
            <a:pPr algn="just" rtl="0"/>
            <a:r>
              <a:rPr lang="en-US" dirty="0" smtClean="0"/>
              <a:t>Focus of this work: Matching cost initialization</a:t>
            </a:r>
            <a:endParaRPr lang="he-IL" dirty="0"/>
          </a:p>
          <a:p>
            <a:pPr indent="0" algn="just" rtl="0">
              <a:buNone/>
            </a:pPr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he-IL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Stereo </a:t>
            </a:r>
            <a:r>
              <a:rPr lang="en-US" dirty="0" smtClean="0"/>
              <a:t>Matching Steps</a:t>
            </a:r>
            <a:endParaRPr lang="en-US" dirty="0"/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334000" y="1828800"/>
            <a:ext cx="228600" cy="9906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5638800" y="1828800"/>
            <a:ext cx="2529090" cy="107721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>
                <a:latin typeface="+mn-lt"/>
                <a:cs typeface="+mn-cs"/>
              </a:rPr>
              <a:t>Matching</a:t>
            </a:r>
            <a:r>
              <a:rPr lang="en-US" sz="3200" dirty="0" smtClean="0">
                <a:latin typeface="+mn-lt"/>
              </a:rPr>
              <a:t> cost</a:t>
            </a:r>
          </a:p>
          <a:p>
            <a:r>
              <a:rPr lang="en-US" sz="3200" dirty="0" smtClean="0"/>
              <a:t> </a:t>
            </a:r>
            <a:r>
              <a:rPr lang="en-US" sz="3200" dirty="0">
                <a:latin typeface="+mn-lt"/>
                <a:cs typeface="+mn-cs"/>
              </a:rPr>
              <a:t>initialization</a:t>
            </a:r>
            <a:endParaRPr lang="he-IL" sz="3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9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Matching cost example:</a:t>
            </a:r>
          </a:p>
          <a:p>
            <a:pPr algn="l" rtl="0"/>
            <a:endParaRPr lang="en-US" dirty="0"/>
          </a:p>
          <a:p>
            <a:pPr algn="l" rtl="0"/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            	   - Left and right image centered at </a:t>
            </a:r>
            <a:r>
              <a:rPr lang="en-US" b="1" dirty="0" smtClean="0"/>
              <a:t>q</a:t>
            </a:r>
          </a:p>
          <a:p>
            <a:pPr marL="0" indent="0" algn="l" rtl="0">
              <a:buNone/>
            </a:pPr>
            <a:endParaRPr lang="en-US" dirty="0" smtClean="0"/>
          </a:p>
          <a:p>
            <a:pPr marL="0" indent="0" algn="l" rtl="0">
              <a:buNone/>
            </a:pPr>
            <a:r>
              <a:rPr lang="en-US" dirty="0" smtClean="0"/>
              <a:t>       - The </a:t>
            </a:r>
            <a:r>
              <a:rPr lang="en-US" dirty="0"/>
              <a:t>set of locations within a </a:t>
            </a:r>
            <a:r>
              <a:rPr lang="en-US" dirty="0" smtClean="0"/>
              <a:t>fixed 	rectangular window </a:t>
            </a:r>
            <a:r>
              <a:rPr lang="en-US" dirty="0"/>
              <a:t>centered </a:t>
            </a:r>
            <a:r>
              <a:rPr lang="en-US" dirty="0" smtClean="0"/>
              <a:t>at </a:t>
            </a:r>
            <a:r>
              <a:rPr lang="en-US" b="1" dirty="0" smtClean="0"/>
              <a:t>p</a:t>
            </a:r>
            <a:endParaRPr lang="en-US" b="1" dirty="0" smtClean="0"/>
          </a:p>
          <a:p>
            <a:pPr marL="0" indent="0" algn="l" rtl="0">
              <a:buNone/>
            </a:pPr>
            <a:endParaRPr lang="en-US" b="1" dirty="0"/>
          </a:p>
          <a:p>
            <a:pPr algn="l" rtl="0"/>
            <a:endParaRPr lang="en-US" dirty="0" smtClean="0"/>
          </a:p>
          <a:p>
            <a:pPr algn="l" rtl="0"/>
            <a:endParaRPr lang="he-IL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he-I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Stereo Matching Steps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60924"/>
            <a:ext cx="4580164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95600"/>
            <a:ext cx="1990370" cy="433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4828"/>
          <a:stretch/>
        </p:blipFill>
        <p:spPr>
          <a:xfrm>
            <a:off x="457200" y="3505200"/>
            <a:ext cx="1371600" cy="4143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38" y="4095751"/>
            <a:ext cx="5334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0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Beamer</Template>
  <TotalTime>752</TotalTime>
  <Words>584</Words>
  <Application>Microsoft Office PowerPoint</Application>
  <PresentationFormat>On-screen Show (4:3)</PresentationFormat>
  <Paragraphs>182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Cambria Math</vt:lpstr>
      <vt:lpstr>Times New Roman</vt:lpstr>
      <vt:lpstr>Wingdings</vt:lpstr>
      <vt:lpstr>Beamer</vt:lpstr>
      <vt:lpstr>Stereo Matching by Training a Convolutional Neural Network to Compare Image Patches</vt:lpstr>
      <vt:lpstr>Table of Contents</vt:lpstr>
      <vt:lpstr>Table of Contents</vt:lpstr>
      <vt:lpstr>Motivation</vt:lpstr>
      <vt:lpstr>Motivation</vt:lpstr>
      <vt:lpstr>Motivation</vt:lpstr>
      <vt:lpstr>Motivation</vt:lpstr>
      <vt:lpstr>Problem Formulation</vt:lpstr>
      <vt:lpstr>Problem Formulation</vt:lpstr>
      <vt:lpstr>Problem Formulation</vt:lpstr>
      <vt:lpstr>Table of Contents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Methodology</vt:lpstr>
      <vt:lpstr>Table of Contents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Table of Contents</vt:lpstr>
      <vt:lpstr>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Stereo Matching by Training a Convolutional Neural Network to Compare Image Patches</dc:title>
  <dc:creator>Shahar Bar</dc:creator>
  <cp:lastModifiedBy>Shahar Bar</cp:lastModifiedBy>
  <cp:revision>72</cp:revision>
  <dcterms:created xsi:type="dcterms:W3CDTF">2016-12-07T13:20:27Z</dcterms:created>
  <dcterms:modified xsi:type="dcterms:W3CDTF">2016-12-12T08:00:17Z</dcterms:modified>
</cp:coreProperties>
</file>