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07" r:id="rId3"/>
    <p:sldId id="308" r:id="rId4"/>
    <p:sldId id="309" r:id="rId5"/>
    <p:sldId id="257" r:id="rId6"/>
    <p:sldId id="296" r:id="rId7"/>
    <p:sldId id="306" r:id="rId8"/>
    <p:sldId id="258" r:id="rId9"/>
    <p:sldId id="297" r:id="rId10"/>
    <p:sldId id="298" r:id="rId11"/>
    <p:sldId id="299" r:id="rId12"/>
    <p:sldId id="300" r:id="rId13"/>
    <p:sldId id="301" r:id="rId14"/>
    <p:sldId id="305" r:id="rId15"/>
    <p:sldId id="261" r:id="rId16"/>
    <p:sldId id="262" r:id="rId17"/>
    <p:sldId id="263" r:id="rId18"/>
    <p:sldId id="265" r:id="rId19"/>
    <p:sldId id="268" r:id="rId20"/>
    <p:sldId id="266" r:id="rId21"/>
    <p:sldId id="283" r:id="rId22"/>
    <p:sldId id="284" r:id="rId23"/>
    <p:sldId id="285" r:id="rId24"/>
    <p:sldId id="293" r:id="rId25"/>
    <p:sldId id="295" r:id="rId26"/>
    <p:sldId id="272" r:id="rId27"/>
    <p:sldId id="302" r:id="rId28"/>
    <p:sldId id="303" r:id="rId29"/>
    <p:sldId id="304" r:id="rId30"/>
    <p:sldId id="275" r:id="rId31"/>
    <p:sldId id="294" r:id="rId32"/>
    <p:sldId id="281" r:id="rId33"/>
    <p:sldId id="288" r:id="rId34"/>
    <p:sldId id="289" r:id="rId35"/>
    <p:sldId id="282" r:id="rId36"/>
    <p:sldId id="280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5"/>
    <p:restoredTop sz="94712"/>
  </p:normalViewPr>
  <p:slideViewPr>
    <p:cSldViewPr>
      <p:cViewPr>
        <p:scale>
          <a:sx n="81" d="100"/>
          <a:sy n="81" d="100"/>
        </p:scale>
        <p:origin x="1456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E7438E1-117D-44FB-AC24-B79D899BA877}" type="datetimeFigureOut">
              <a:rPr lang="he-IL" smtClean="0"/>
              <a:t>ח'.כסלו.תשע"ז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1.png"/><Relationship Id="rId5" Type="http://schemas.openxmlformats.org/officeDocument/2006/relationships/image" Target="../media/image101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4" Type="http://schemas.openxmlformats.org/officeDocument/2006/relationships/image" Target="../media/image130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100.png"/><Relationship Id="rId5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054552" cy="3320009"/>
          </a:xfrm>
        </p:spPr>
        <p:txBody>
          <a:bodyPr/>
          <a:lstStyle/>
          <a:p>
            <a:r>
              <a:rPr lang="en-US" sz="6600" dirty="0"/>
              <a:t>Deep Residual </a:t>
            </a:r>
            <a:r>
              <a:rPr lang="en-US" sz="6000" dirty="0"/>
              <a:t>Learning</a:t>
            </a:r>
            <a:r>
              <a:rPr lang="en-US" sz="6600" dirty="0"/>
              <a:t> for Image Recognition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6400800" cy="1872208"/>
          </a:xfrm>
        </p:spPr>
        <p:txBody>
          <a:bodyPr>
            <a:normAutofit/>
          </a:bodyPr>
          <a:lstStyle/>
          <a:p>
            <a:r>
              <a:rPr lang="en-US" sz="1800" dirty="0" err="1"/>
              <a:t>Kaiming</a:t>
            </a:r>
            <a:r>
              <a:rPr lang="en-US" sz="1800" dirty="0"/>
              <a:t> </a:t>
            </a:r>
            <a:r>
              <a:rPr lang="en-US" sz="1800" dirty="0" smtClean="0"/>
              <a:t>He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Xiangyu</a:t>
            </a:r>
            <a:r>
              <a:rPr lang="en-US" sz="1800" dirty="0" smtClean="0"/>
              <a:t> Zhang </a:t>
            </a:r>
          </a:p>
          <a:p>
            <a:r>
              <a:rPr lang="en-US" sz="1800" dirty="0" err="1" smtClean="0"/>
              <a:t>Shaoqing</a:t>
            </a:r>
            <a:r>
              <a:rPr lang="en-US" sz="1800" dirty="0" smtClean="0"/>
              <a:t> Ren</a:t>
            </a:r>
          </a:p>
          <a:p>
            <a:r>
              <a:rPr lang="en-US" sz="1800" dirty="0" smtClean="0"/>
              <a:t> </a:t>
            </a:r>
            <a:r>
              <a:rPr lang="en-US" sz="1800" dirty="0"/>
              <a:t>Jian </a:t>
            </a:r>
            <a:r>
              <a:rPr lang="en-US" sz="1800" dirty="0" smtClean="0"/>
              <a:t>Sun</a:t>
            </a:r>
          </a:p>
          <a:p>
            <a:r>
              <a:rPr lang="en-US" sz="1800" b="1" dirty="0"/>
              <a:t>Microsoft Research</a:t>
            </a:r>
          </a:p>
        </p:txBody>
      </p:sp>
    </p:spTree>
    <p:extLst>
      <p:ext uri="{BB962C8B-B14F-4D97-AF65-F5344CB8AC3E}">
        <p14:creationId xmlns:p14="http://schemas.microsoft.com/office/powerpoint/2010/main" val="27885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US" dirty="0" smtClean="0"/>
              <a:t>Vanishing Gradients</a:t>
            </a:r>
            <a:endParaRPr lang="en-US" dirty="0"/>
          </a:p>
        </p:txBody>
      </p:sp>
      <p:pic>
        <p:nvPicPr>
          <p:cNvPr id="2051" name="Picture 3" descr="D:\Felix\Desktop\Deep Learning Presentation Folder\vanishing gradien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257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Felix\Desktop\Deep Learning Presentation Folder\vanishing gradi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42" y="3351699"/>
            <a:ext cx="455295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7491" y="4215270"/>
                <a:ext cx="10987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|&lt;1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1" y="4215270"/>
                <a:ext cx="109876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7704" y="4041073"/>
                <a:ext cx="129272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|&lt;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041073"/>
                <a:ext cx="1292725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7491" y="515719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Gradients in the first layer become very small</a:t>
            </a:r>
            <a:endParaRPr lang="en-US" dirty="0"/>
          </a:p>
        </p:txBody>
      </p:sp>
      <p:pic>
        <p:nvPicPr>
          <p:cNvPr id="2050" name="Picture 2" descr="http://neuralnetworksanddeeplearning.com/images/tikz2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8" y="3212976"/>
            <a:ext cx="1368152" cy="3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29909" y="5877272"/>
            <a:ext cx="503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http://neuralnetworksanddeeplearning.com/</a:t>
            </a:r>
          </a:p>
        </p:txBody>
      </p:sp>
    </p:spTree>
    <p:extLst>
      <p:ext uri="{BB962C8B-B14F-4D97-AF65-F5344CB8AC3E}">
        <p14:creationId xmlns:p14="http://schemas.microsoft.com/office/powerpoint/2010/main" val="129693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US" dirty="0" smtClean="0"/>
              <a:t>Exploding Gradients</a:t>
            </a:r>
            <a:endParaRPr lang="en-US" dirty="0"/>
          </a:p>
        </p:txBody>
      </p:sp>
      <p:pic>
        <p:nvPicPr>
          <p:cNvPr id="2051" name="Picture 3" descr="D:\Felix\Desktop\Deep Learning Presentation Folder\vanishing gradien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257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7871" y="3849853"/>
                <a:ext cx="1355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|=100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871" y="3849853"/>
                <a:ext cx="135524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3789040"/>
                <a:ext cx="1417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b="0" i="1" smtClean="0">
                          <a:latin typeface="Cambria Math"/>
                        </a:rPr>
                        <m:t>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789040"/>
                <a:ext cx="141776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908920" y="461248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Gradients in the first layer become very large</a:t>
            </a:r>
            <a:endParaRPr lang="en-US" dirty="0"/>
          </a:p>
        </p:txBody>
      </p:sp>
      <p:pic>
        <p:nvPicPr>
          <p:cNvPr id="8" name="Picture 2" descr="http://neuralnetworksanddeeplearning.com/images/tikz2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08" y="3212976"/>
            <a:ext cx="1368152" cy="3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9909" y="5698917"/>
            <a:ext cx="503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http://neuralnetworksanddeeplearning.com/</a:t>
            </a:r>
          </a:p>
        </p:txBody>
      </p:sp>
    </p:spTree>
    <p:extLst>
      <p:ext uri="{BB962C8B-B14F-4D97-AF65-F5344CB8AC3E}">
        <p14:creationId xmlns:p14="http://schemas.microsoft.com/office/powerpoint/2010/main" val="29231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Addresses the problem of vanishing/exploding gradients.</a:t>
            </a:r>
          </a:p>
          <a:p>
            <a:r>
              <a:rPr lang="en-US" dirty="0" smtClean="0"/>
              <a:t>Increases learning speed and solves many other problems.</a:t>
            </a:r>
          </a:p>
          <a:p>
            <a:r>
              <a:rPr lang="en-US" dirty="0" smtClean="0"/>
              <a:t>Each activation in every iteration each layer is normalized to have zero mean and variance 1 over a minibatch.</a:t>
            </a:r>
          </a:p>
          <a:p>
            <a:r>
              <a:rPr lang="en-US" dirty="0" smtClean="0"/>
              <a:t>Integrated into back –propagation algorithm.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Normalization(2)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04" y="1556792"/>
            <a:ext cx="54197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0444" y="558924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S. </a:t>
            </a:r>
            <a:r>
              <a:rPr lang="en-US" dirty="0" err="1"/>
              <a:t>Ioffe</a:t>
            </a:r>
            <a:r>
              <a:rPr lang="en-US" dirty="0"/>
              <a:t> and C. </a:t>
            </a:r>
            <a:r>
              <a:rPr lang="en-US" dirty="0" err="1"/>
              <a:t>Szegedy</a:t>
            </a:r>
            <a:r>
              <a:rPr lang="en-US" dirty="0"/>
              <a:t>. Batch normalization: Accelerating deep</a:t>
            </a:r>
          </a:p>
          <a:p>
            <a:r>
              <a:rPr lang="en-US" dirty="0"/>
              <a:t>network training by reducing internal covariate shift. In ICML, 2015</a:t>
            </a:r>
          </a:p>
        </p:txBody>
      </p:sp>
    </p:spTree>
    <p:extLst>
      <p:ext uri="{BB962C8B-B14F-4D97-AF65-F5344CB8AC3E}">
        <p14:creationId xmlns:p14="http://schemas.microsoft.com/office/powerpoint/2010/main" val="1886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 solves vanishing Gradients(1)</a:t>
            </a:r>
            <a:endParaRPr lang="en-US" dirty="0"/>
          </a:p>
        </p:txBody>
      </p:sp>
      <p:pic>
        <p:nvPicPr>
          <p:cNvPr id="6" name="Picture 3" descr="D:\Felix\Desktop\Deep Learning Presentation Folder\vanishing gradien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57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neuralnetworksanddeeplearning.com/images/tikz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84130"/>
            <a:ext cx="1368152" cy="3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89" y="3687228"/>
            <a:ext cx="2590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44" y="4268459"/>
            <a:ext cx="3456384" cy="12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548389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S. </a:t>
            </a:r>
            <a:r>
              <a:rPr lang="en-US" dirty="0" err="1"/>
              <a:t>Ioffe</a:t>
            </a:r>
            <a:r>
              <a:rPr lang="en-US" dirty="0"/>
              <a:t> and C. </a:t>
            </a:r>
            <a:r>
              <a:rPr lang="en-US" dirty="0" err="1"/>
              <a:t>Szegedy</a:t>
            </a:r>
            <a:r>
              <a:rPr lang="en-US" dirty="0"/>
              <a:t>. Batch normalization: Accelerating deep</a:t>
            </a:r>
          </a:p>
          <a:p>
            <a:r>
              <a:rPr lang="en-US" dirty="0"/>
              <a:t>network training by reducing internal covariate shift. In ICML, 2015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12652" y="2810577"/>
                <a:ext cx="2672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𝐵𝑁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652" y="2810577"/>
                <a:ext cx="26729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31731" y="3346677"/>
                <a:ext cx="1332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𝑜𝑤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731" y="3346677"/>
                <a:ext cx="133286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7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3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Learning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88383" cy="289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653136"/>
            <a:ext cx="8219256" cy="10801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 weight layers fit F(X)  = H(x) – X instead of F(X).</a:t>
            </a:r>
          </a:p>
          <a:p>
            <a:r>
              <a:rPr lang="en-US" dirty="0" smtClean="0"/>
              <a:t>Networks might have “difficulties” fitting the unity mapping.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Architecture – Highway Net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788" y="1947118"/>
            <a:ext cx="35814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86362" y="3229753"/>
                <a:ext cx="1440160" cy="64807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62" y="3229753"/>
                <a:ext cx="1440160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76408" y="4293096"/>
                <a:ext cx="1440160" cy="64807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408" y="4293096"/>
                <a:ext cx="1440160" cy="6480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67108" y="3645024"/>
                <a:ext cx="1440160" cy="64807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7108" y="3645024"/>
                <a:ext cx="1440160" cy="648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4387942" y="2492896"/>
            <a:ext cx="8546" cy="72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4396488" y="2697752"/>
            <a:ext cx="1794973" cy="94727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Or 12"/>
          <p:cNvSpPr/>
          <p:nvPr/>
        </p:nvSpPr>
        <p:spPr>
          <a:xfrm>
            <a:off x="4144460" y="5373506"/>
            <a:ext cx="504056" cy="432048"/>
          </a:xfrm>
          <a:prstGeom prst="flowChar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9" idx="2"/>
            <a:endCxn id="13" idx="6"/>
          </p:cNvCxnSpPr>
          <p:nvPr/>
        </p:nvCxnSpPr>
        <p:spPr>
          <a:xfrm rot="5400000">
            <a:off x="4769635" y="4171977"/>
            <a:ext cx="1296434" cy="15386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3" idx="0"/>
          </p:cNvCxnSpPr>
          <p:nvPr/>
        </p:nvCxnSpPr>
        <p:spPr>
          <a:xfrm>
            <a:off x="4396488" y="4945950"/>
            <a:ext cx="0" cy="427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96488" y="3861364"/>
            <a:ext cx="0" cy="43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8" name="Straight Arrow Connector 4097"/>
          <p:cNvCxnSpPr>
            <a:stCxn id="13" idx="4"/>
          </p:cNvCxnSpPr>
          <p:nvPr/>
        </p:nvCxnSpPr>
        <p:spPr>
          <a:xfrm>
            <a:off x="4396488" y="5805554"/>
            <a:ext cx="0" cy="647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4099"/>
          <p:cNvSpPr txBox="1"/>
          <p:nvPr/>
        </p:nvSpPr>
        <p:spPr>
          <a:xfrm>
            <a:off x="3926182" y="6145306"/>
            <a:ext cx="36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8218" y="5221976"/>
            <a:ext cx="3757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R. K. Srivastava, K. </a:t>
            </a:r>
            <a:r>
              <a:rPr lang="en-US" dirty="0" err="1"/>
              <a:t>Greff</a:t>
            </a:r>
            <a:r>
              <a:rPr lang="en-US" dirty="0"/>
              <a:t>, and J. </a:t>
            </a:r>
            <a:r>
              <a:rPr lang="en-US" dirty="0" err="1"/>
              <a:t>Schmidhuber</a:t>
            </a:r>
            <a:r>
              <a:rPr lang="en-US" dirty="0"/>
              <a:t>. Highway networks.</a:t>
            </a:r>
          </a:p>
          <a:p>
            <a:r>
              <a:rPr lang="en-US" dirty="0"/>
              <a:t>arXiv:1505.00387, 2015.</a:t>
            </a:r>
          </a:p>
        </p:txBody>
      </p:sp>
    </p:spTree>
    <p:extLst>
      <p:ext uri="{BB962C8B-B14F-4D97-AF65-F5344CB8AC3E}">
        <p14:creationId xmlns:p14="http://schemas.microsoft.com/office/powerpoint/2010/main" val="314269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Highway Net vs. </a:t>
            </a:r>
            <a:r>
              <a:rPr lang="en-US" dirty="0" err="1" smtClean="0"/>
              <a:t>ResNet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The gates C and T are data dependent and have parameters.</a:t>
            </a:r>
          </a:p>
          <a:p>
            <a:r>
              <a:rPr lang="en-US" dirty="0"/>
              <a:t>When a gated shortcut is “closed” </a:t>
            </a:r>
            <a:r>
              <a:rPr lang="en-US" dirty="0" smtClean="0"/>
              <a:t>the layers </a:t>
            </a:r>
            <a:r>
              <a:rPr lang="en-US" dirty="0"/>
              <a:t>in highway networks represent non-residual functions</a:t>
            </a:r>
            <a:r>
              <a:rPr lang="en-US" dirty="0" smtClean="0"/>
              <a:t>.</a:t>
            </a:r>
          </a:p>
          <a:p>
            <a:r>
              <a:rPr lang="en-US" dirty="0"/>
              <a:t>H</a:t>
            </a:r>
            <a:r>
              <a:rPr lang="en-US" dirty="0" smtClean="0"/>
              <a:t>igh-2 way </a:t>
            </a:r>
            <a:r>
              <a:rPr lang="en-US" dirty="0"/>
              <a:t>networks have not demonstrated accuracy gains </a:t>
            </a:r>
            <a:r>
              <a:rPr lang="en-US" dirty="0" smtClean="0"/>
              <a:t>with depth of over 100  layers.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23728" y="4941168"/>
            <a:ext cx="3757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R. K. Srivastava, K. </a:t>
            </a:r>
            <a:r>
              <a:rPr lang="en-US" dirty="0" err="1"/>
              <a:t>Greff</a:t>
            </a:r>
            <a:r>
              <a:rPr lang="en-US" dirty="0"/>
              <a:t>, and J. </a:t>
            </a:r>
            <a:r>
              <a:rPr lang="en-US" dirty="0" err="1"/>
              <a:t>Schmidhuber</a:t>
            </a:r>
            <a:r>
              <a:rPr lang="en-US" dirty="0"/>
              <a:t>. Highway networks.</a:t>
            </a:r>
          </a:p>
          <a:p>
            <a:r>
              <a:rPr lang="en-US" dirty="0"/>
              <a:t>arXiv:1505.00387, 2015.</a:t>
            </a:r>
          </a:p>
        </p:txBody>
      </p:sp>
    </p:spTree>
    <p:extLst>
      <p:ext uri="{BB962C8B-B14F-4D97-AF65-F5344CB8AC3E}">
        <p14:creationId xmlns:p14="http://schemas.microsoft.com/office/powerpoint/2010/main" val="3003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 Design Rules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19256" cy="1080120"/>
          </a:xfrm>
        </p:spPr>
        <p:txBody>
          <a:bodyPr>
            <a:normAutofit/>
          </a:bodyPr>
          <a:lstStyle/>
          <a:p>
            <a:r>
              <a:rPr lang="en-US" dirty="0" smtClean="0"/>
              <a:t>3 X3 Filters.</a:t>
            </a:r>
          </a:p>
          <a:p>
            <a:r>
              <a:rPr lang="en-US" dirty="0" smtClean="0"/>
              <a:t>Same number of filters for same feature map size.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28529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Map Size halved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347864" y="3176101"/>
            <a:ext cx="165618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8064" y="28672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Filters doubled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4077072"/>
            <a:ext cx="82192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Almost no hidden max-pooling.</a:t>
            </a:r>
          </a:p>
          <a:p>
            <a:r>
              <a:rPr lang="en-US" dirty="0" smtClean="0"/>
              <a:t>Not Hidden FC-Layers.</a:t>
            </a:r>
          </a:p>
          <a:p>
            <a:r>
              <a:rPr lang="en-US" dirty="0" smtClean="0"/>
              <a:t>No Dropout.</a:t>
            </a:r>
          </a:p>
        </p:txBody>
      </p:sp>
    </p:spTree>
    <p:extLst>
      <p:ext uri="{BB962C8B-B14F-4D97-AF65-F5344CB8AC3E}">
        <p14:creationId xmlns:p14="http://schemas.microsoft.com/office/powerpoint/2010/main" val="36484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 </a:t>
            </a:r>
            <a:r>
              <a:rPr lang="en-US" dirty="0" err="1" smtClean="0"/>
              <a:t>Buliding</a:t>
            </a:r>
            <a:r>
              <a:rPr lang="en-US" dirty="0" smtClean="0"/>
              <a:t> Blocks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71" y="2113895"/>
            <a:ext cx="6238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5013176"/>
            <a:ext cx="8219256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Building Blocks are stacked to create full networks.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308304" y="2636912"/>
            <a:ext cx="828092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37679" y="1812685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Bottleneck Building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Winner(1)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32" y="2656640"/>
            <a:ext cx="3132856" cy="234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112568" cy="261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24257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 COCO -Detection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1328" y="19168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 Object Categories</a:t>
            </a:r>
          </a:p>
          <a:p>
            <a:r>
              <a:rPr lang="en-US" dirty="0" smtClean="0"/>
              <a:t>More than 300,000 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 and Plain Nets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25" y="1700808"/>
            <a:ext cx="759820" cy="472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22410" cy="475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2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ResNets</a:t>
            </a:r>
            <a:r>
              <a:rPr lang="en-US" dirty="0" smtClean="0"/>
              <a:t> Vs. </a:t>
            </a:r>
            <a:r>
              <a:rPr lang="en-US" dirty="0" err="1" smtClean="0"/>
              <a:t>PlainNets</a:t>
            </a:r>
            <a:r>
              <a:rPr lang="en-US" dirty="0" smtClean="0"/>
              <a:t>(1)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52928" cy="26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2372" y="4797152"/>
            <a:ext cx="8219256" cy="1080119"/>
          </a:xfrm>
        </p:spPr>
        <p:txBody>
          <a:bodyPr>
            <a:normAutofit/>
          </a:bodyPr>
          <a:lstStyle/>
          <a:p>
            <a:r>
              <a:rPr lang="en-US" dirty="0" smtClean="0"/>
              <a:t>Deeper </a:t>
            </a:r>
            <a:r>
              <a:rPr lang="en-US" dirty="0" err="1" smtClean="0"/>
              <a:t>ResNets</a:t>
            </a:r>
            <a:r>
              <a:rPr lang="en-US" dirty="0" smtClean="0"/>
              <a:t> has lower train and test errors!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ResNets</a:t>
            </a:r>
            <a:r>
              <a:rPr lang="en-US" dirty="0" smtClean="0"/>
              <a:t> Vs. </a:t>
            </a:r>
            <a:r>
              <a:rPr lang="en-US" dirty="0" err="1" smtClean="0"/>
              <a:t>PlainNets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352928" cy="263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372" y="4797152"/>
            <a:ext cx="8219256" cy="1080119"/>
          </a:xfrm>
        </p:spPr>
        <p:txBody>
          <a:bodyPr>
            <a:normAutofit/>
          </a:bodyPr>
          <a:lstStyle/>
          <a:p>
            <a:r>
              <a:rPr lang="en-US" dirty="0" smtClean="0"/>
              <a:t>Deeper </a:t>
            </a:r>
            <a:r>
              <a:rPr lang="en-US" dirty="0" err="1" smtClean="0"/>
              <a:t>ResNets</a:t>
            </a:r>
            <a:r>
              <a:rPr lang="en-US" dirty="0" smtClean="0"/>
              <a:t> has lower train and test errors!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ResNets</a:t>
            </a:r>
            <a:r>
              <a:rPr lang="en-US" dirty="0" smtClean="0"/>
              <a:t> Vs. </a:t>
            </a:r>
            <a:r>
              <a:rPr lang="en-US" dirty="0" err="1" smtClean="0"/>
              <a:t>PlainNets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11560" y="4725144"/>
            <a:ext cx="8219256" cy="10801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34 layers </a:t>
            </a:r>
            <a:r>
              <a:rPr lang="en-US" dirty="0" err="1" smtClean="0"/>
              <a:t>ResNet</a:t>
            </a:r>
            <a:r>
              <a:rPr lang="en-US" dirty="0" smtClean="0"/>
              <a:t> has a lower error. </a:t>
            </a:r>
          </a:p>
          <a:p>
            <a:r>
              <a:rPr lang="en-US" dirty="0" smtClean="0"/>
              <a:t>For 18 layers error is roughly the same but convergence is faster.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55474"/>
            <a:ext cx="4320480" cy="126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Responses Magnitude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372" y="4797152"/>
            <a:ext cx="8219256" cy="10801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Responses of 3X3 layers before non-linearity and after BN.</a:t>
            </a:r>
          </a:p>
          <a:p>
            <a:r>
              <a:rPr lang="en-US" dirty="0" smtClean="0"/>
              <a:t>Residual functions are closer to zero than non-residual.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2" y="1628800"/>
            <a:ext cx="5904656" cy="311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Change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1440159"/>
          </a:xfrm>
        </p:spPr>
        <p:txBody>
          <a:bodyPr>
            <a:normAutofit/>
          </a:bodyPr>
          <a:lstStyle/>
          <a:p>
            <a:r>
              <a:rPr lang="en-US" dirty="0" smtClean="0"/>
              <a:t>Shortcut connections assume dimension equality between input  X and output F(x).</a:t>
            </a:r>
          </a:p>
          <a:p>
            <a:r>
              <a:rPr lang="en-US" dirty="0" smtClean="0"/>
              <a:t>If dimensions do not match 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44288"/>
            <a:ext cx="2791366" cy="52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6444208" y="4375747"/>
            <a:ext cx="1169074" cy="351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36296" y="474507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Projection mapping</a:t>
            </a:r>
          </a:p>
          <a:p>
            <a:r>
              <a:rPr lang="en-US" dirty="0"/>
              <a:t>(Extra Parameters)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9632" y="40430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Pad X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7944" y="2996952"/>
            <a:ext cx="1728192" cy="1046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835696" y="2996952"/>
            <a:ext cx="1152128" cy="1081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Different Shortcuts Types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2160240"/>
          </a:xfrm>
        </p:spPr>
        <p:txBody>
          <a:bodyPr>
            <a:normAutofit/>
          </a:bodyPr>
          <a:lstStyle/>
          <a:p>
            <a:r>
              <a:rPr lang="en-US" b="1" dirty="0" smtClean="0"/>
              <a:t>Three Options: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 - Zero padding for increasing dimensions.</a:t>
            </a:r>
          </a:p>
          <a:p>
            <a:r>
              <a:rPr lang="en-US" b="1" dirty="0" smtClean="0"/>
              <a:t>B</a:t>
            </a:r>
            <a:r>
              <a:rPr lang="en-US" dirty="0" smtClean="0"/>
              <a:t> – Projection shortcuts for increasing dimensions; others are identity.</a:t>
            </a:r>
          </a:p>
          <a:p>
            <a:r>
              <a:rPr lang="en-US" b="1" dirty="0" smtClean="0"/>
              <a:t>C </a:t>
            </a:r>
            <a:r>
              <a:rPr lang="en-US" dirty="0" smtClean="0"/>
              <a:t>– All shortcuts are projections.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55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1"/>
            <a:ext cx="4896544" cy="406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Image Detection and 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/>
          </a:bodyPr>
          <a:lstStyle/>
          <a:p>
            <a:r>
              <a:rPr lang="en-US" dirty="0" smtClean="0"/>
              <a:t>Based on Faster RCNN architecture. </a:t>
            </a:r>
          </a:p>
          <a:p>
            <a:r>
              <a:rPr lang="en-US" dirty="0" smtClean="0"/>
              <a:t>ResNet-101 architecture is used. </a:t>
            </a:r>
          </a:p>
          <a:p>
            <a:r>
              <a:rPr lang="en-US" dirty="0" smtClean="0"/>
              <a:t>Obtained best results on MS-COCO, </a:t>
            </a:r>
            <a:r>
              <a:rPr lang="en-US" dirty="0" err="1" smtClean="0"/>
              <a:t>imageNet</a:t>
            </a:r>
            <a:r>
              <a:rPr lang="en-US" dirty="0" smtClean="0"/>
              <a:t> localization and </a:t>
            </a:r>
            <a:r>
              <a:rPr lang="en-US" dirty="0" err="1" smtClean="0"/>
              <a:t>imageNet</a:t>
            </a:r>
            <a:r>
              <a:rPr lang="en-US" dirty="0" smtClean="0"/>
              <a:t> Detection datasets.</a:t>
            </a:r>
          </a:p>
        </p:txBody>
      </p:sp>
    </p:spTree>
    <p:extLst>
      <p:ext uri="{BB962C8B-B14F-4D97-AF65-F5344CB8AC3E}">
        <p14:creationId xmlns:p14="http://schemas.microsoft.com/office/powerpoint/2010/main" val="28464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3773016"/>
          </a:xfrm>
        </p:spPr>
        <p:txBody>
          <a:bodyPr>
            <a:normAutofit/>
          </a:bodyPr>
          <a:lstStyle/>
          <a:p>
            <a:r>
              <a:rPr lang="en-US" dirty="0" smtClean="0"/>
              <a:t>Degradation problem is addressed for very deep NN.</a:t>
            </a:r>
          </a:p>
          <a:p>
            <a:r>
              <a:rPr lang="en-US" dirty="0" smtClean="0"/>
              <a:t>No additional parameter complexity.</a:t>
            </a:r>
          </a:p>
          <a:p>
            <a:r>
              <a:rPr lang="en-US" dirty="0" smtClean="0"/>
              <a:t>Faster convergence.</a:t>
            </a:r>
          </a:p>
          <a:p>
            <a:r>
              <a:rPr lang="en-US" dirty="0" smtClean="0"/>
              <a:t>Good for different types of tasks.</a:t>
            </a:r>
          </a:p>
          <a:p>
            <a:r>
              <a:rPr lang="en-US" dirty="0" smtClean="0"/>
              <a:t>Can be easily trained with existing solvers (</a:t>
            </a:r>
            <a:r>
              <a:rPr lang="en-US" dirty="0" err="1" smtClean="0"/>
              <a:t>Caffe</a:t>
            </a:r>
            <a:r>
              <a:rPr lang="en-US" dirty="0" smtClean="0"/>
              <a:t>, </a:t>
            </a:r>
            <a:r>
              <a:rPr lang="en-US" dirty="0" err="1" smtClean="0"/>
              <a:t>MatConvNet</a:t>
            </a:r>
            <a:r>
              <a:rPr lang="en-US" dirty="0" smtClean="0"/>
              <a:t>, etc…).</a:t>
            </a:r>
          </a:p>
          <a:p>
            <a:r>
              <a:rPr lang="en-US" dirty="0"/>
              <a:t>Sepp </a:t>
            </a:r>
            <a:r>
              <a:rPr lang="en-US" dirty="0" err="1" smtClean="0"/>
              <a:t>Hochreiter</a:t>
            </a:r>
            <a:r>
              <a:rPr lang="en-US" dirty="0" smtClean="0"/>
              <a:t>, presumably described the phenomena in 1991.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Winner(2)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9168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MS COCO -Segmentation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830" y="2769573"/>
            <a:ext cx="4050190" cy="306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5" y="2769573"/>
            <a:ext cx="3647103" cy="28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r>
              <a:rPr lang="en-US" dirty="0" smtClean="0"/>
              <a:t>Bottleneck building block with shortcut identity mapping.</a:t>
            </a:r>
          </a:p>
          <a:p>
            <a:r>
              <a:rPr lang="en-US" dirty="0" smtClean="0"/>
              <a:t>Similar time complexity to non- bottleneck block.</a:t>
            </a:r>
          </a:p>
          <a:p>
            <a:r>
              <a:rPr lang="en-US" dirty="0" smtClean="0"/>
              <a:t>50-layer, 101-layer and 152-layer </a:t>
            </a:r>
            <a:r>
              <a:rPr lang="en-US" dirty="0" err="1" smtClean="0"/>
              <a:t>ResNets</a:t>
            </a:r>
            <a:r>
              <a:rPr lang="en-US" dirty="0" smtClean="0"/>
              <a:t> were constructed.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6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r>
              <a:rPr lang="en-US" dirty="0" smtClean="0"/>
              <a:t> Implementation Details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8207"/>
            <a:ext cx="8172400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47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Architectures For CIFAR-10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layer is 3X3 convolutional.</a:t>
            </a:r>
          </a:p>
          <a:p>
            <a:r>
              <a:rPr lang="en-US" dirty="0" smtClean="0"/>
              <a:t>6n layer stacked . 2n layers for each feature map.</a:t>
            </a:r>
          </a:p>
          <a:p>
            <a:r>
              <a:rPr lang="en-US" dirty="0" smtClean="0"/>
              <a:t>Feature map size halved  =&gt; number of filters doubled.</a:t>
            </a:r>
          </a:p>
          <a:p>
            <a:r>
              <a:rPr lang="en-US" dirty="0" smtClean="0"/>
              <a:t>Only identity shortcuts are used.</a:t>
            </a:r>
          </a:p>
          <a:p>
            <a:r>
              <a:rPr lang="en-US" dirty="0" smtClean="0"/>
              <a:t>Each pair of layers has a shortcut connection.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98299"/>
            <a:ext cx="60579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27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 and Detection Results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5184576" cy="17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293096"/>
            <a:ext cx="6391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3848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Detection: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11860" y="39567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Localization: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0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r>
              <a:rPr lang="en-US" smtClean="0"/>
              <a:t>on detection </a:t>
            </a:r>
            <a:r>
              <a:rPr lang="en-US" dirty="0" smtClean="0"/>
              <a:t>MS-COCO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884368" cy="253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 CIFAR-10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536504" cy="342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4977561"/>
            <a:ext cx="8219256" cy="14757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ResNet-110  train five times and results are in the format </a:t>
            </a:r>
            <a:r>
              <a:rPr lang="en-US" dirty="0"/>
              <a:t>of </a:t>
            </a:r>
            <a:r>
              <a:rPr lang="en-US" dirty="0" smtClean="0"/>
              <a:t>“best </a:t>
            </a:r>
            <a:r>
              <a:rPr lang="en-US" dirty="0"/>
              <a:t>(</a:t>
            </a:r>
            <a:r>
              <a:rPr lang="en-US" dirty="0" smtClean="0"/>
              <a:t>mean ± </a:t>
            </a:r>
            <a:r>
              <a:rPr lang="en-US" dirty="0" err="1" smtClean="0"/>
              <a:t>std</a:t>
            </a:r>
            <a:r>
              <a:rPr lang="en-US" dirty="0" smtClean="0"/>
              <a:t>)”.</a:t>
            </a:r>
          </a:p>
          <a:p>
            <a:r>
              <a:rPr lang="en-US" dirty="0" smtClean="0"/>
              <a:t>n= {3,5,7,9,18, 200}.</a:t>
            </a:r>
          </a:p>
          <a:p>
            <a:r>
              <a:rPr lang="en-US" dirty="0" smtClean="0"/>
              <a:t>For 1202-layer net result degradation due to overfit.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6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 </a:t>
            </a:r>
            <a:r>
              <a:rPr lang="en-US" dirty="0" err="1" smtClean="0"/>
              <a:t>ImageNet</a:t>
            </a:r>
            <a:r>
              <a:rPr lang="en-US" dirty="0" smtClean="0"/>
              <a:t>(2)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038350"/>
            <a:ext cx="66103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3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Winner(3)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ImageNet</a:t>
            </a:r>
            <a:r>
              <a:rPr lang="en-US" dirty="0" smtClean="0"/>
              <a:t> - Classification, Localization &amp; Detection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6706"/>
            <a:ext cx="4491012" cy="351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085839"/>
            <a:ext cx="4372367" cy="298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16" y="2295593"/>
            <a:ext cx="4691434" cy="49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43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Advantages of Depth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5" y="1916832"/>
            <a:ext cx="7512674" cy="427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1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Deep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Similar approaches.</a:t>
            </a:r>
          </a:p>
          <a:p>
            <a:r>
              <a:rPr lang="en-US" dirty="0" err="1" smtClean="0"/>
              <a:t>ResNet</a:t>
            </a:r>
            <a:r>
              <a:rPr lang="en-US" dirty="0"/>
              <a:t>.</a:t>
            </a:r>
            <a:endParaRPr lang="en-US" b="1" dirty="0"/>
          </a:p>
          <a:p>
            <a:r>
              <a:rPr lang="en-US" dirty="0" smtClean="0"/>
              <a:t>Highway Nets (</a:t>
            </a:r>
            <a:r>
              <a:rPr lang="en-US" dirty="0"/>
              <a:t>R. K. Srivastava, K. </a:t>
            </a:r>
            <a:r>
              <a:rPr lang="en-US" dirty="0" err="1"/>
              <a:t>Greff</a:t>
            </a:r>
            <a:r>
              <a:rPr lang="en-US" dirty="0"/>
              <a:t>, and J. </a:t>
            </a:r>
            <a:r>
              <a:rPr lang="en-US" dirty="0" err="1"/>
              <a:t>Schmidhuber</a:t>
            </a:r>
            <a:r>
              <a:rPr lang="en-US" dirty="0"/>
              <a:t>. Highway networks.</a:t>
            </a:r>
          </a:p>
          <a:p>
            <a:r>
              <a:rPr lang="en-US" dirty="0"/>
              <a:t>arXiv:1505.00387, 2015.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Degradation Problem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309005" cy="265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5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Causes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Vanishing/Exploding Gradients.</a:t>
            </a:r>
          </a:p>
          <a:p>
            <a:r>
              <a:rPr lang="en-US" dirty="0" smtClean="0"/>
              <a:t>Overfitting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27373"/>
            <a:ext cx="656681" cy="49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question mar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30" y="1567853"/>
            <a:ext cx="316821" cy="55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2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en-US" dirty="0" smtClean="0"/>
              <a:t>Vanishing/Exploding Gradients</a:t>
            </a:r>
            <a:endParaRPr lang="en-US" dirty="0"/>
          </a:p>
        </p:txBody>
      </p:sp>
      <p:pic>
        <p:nvPicPr>
          <p:cNvPr id="6" name="Picture 2" descr="D:\Felix\Desktop\Deep Learning Presentation Folder\Figure-3-Graph-of-the-Logistic-function-and-its-derivative-f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536504" cy="36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1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635</TotalTime>
  <Words>841</Words>
  <Application>Microsoft Macintosh PowerPoint</Application>
  <PresentationFormat>On-screen Show (4:3)</PresentationFormat>
  <Paragraphs>129</Paragraphs>
  <Slides>36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Cambria Math</vt:lpstr>
      <vt:lpstr>Century Gothic</vt:lpstr>
      <vt:lpstr>Courier New</vt:lpstr>
      <vt:lpstr>Palatino Linotype</vt:lpstr>
      <vt:lpstr>Times New Roman</vt:lpstr>
      <vt:lpstr>Arial</vt:lpstr>
      <vt:lpstr>Executive</vt:lpstr>
      <vt:lpstr>Deep Residual Learning for Image Recognition</vt:lpstr>
      <vt:lpstr>Challenge Winner(1)</vt:lpstr>
      <vt:lpstr>Challenge Winner(2)</vt:lpstr>
      <vt:lpstr>Challenge Winner(3)</vt:lpstr>
      <vt:lpstr> Advantages of Depth</vt:lpstr>
      <vt:lpstr>Very Deep Networks</vt:lpstr>
      <vt:lpstr>Degradation Problem</vt:lpstr>
      <vt:lpstr>Possible Causes ?</vt:lpstr>
      <vt:lpstr>Vanishing/Exploding Gradients</vt:lpstr>
      <vt:lpstr>Vanishing Gradients</vt:lpstr>
      <vt:lpstr>Exploding Gradients</vt:lpstr>
      <vt:lpstr>Batch Normalization(1)</vt:lpstr>
      <vt:lpstr>Batch Normalization(2)</vt:lpstr>
      <vt:lpstr>BN solves vanishing Gradients(1)</vt:lpstr>
      <vt:lpstr>Residual Learning</vt:lpstr>
      <vt:lpstr>Similar Architecture – Highway Net</vt:lpstr>
      <vt:lpstr>Highway Net vs. ResNet</vt:lpstr>
      <vt:lpstr>ResNet Design Rules</vt:lpstr>
      <vt:lpstr>ResNet Buliding Blocks</vt:lpstr>
      <vt:lpstr>ResNet and Plain Nets</vt:lpstr>
      <vt:lpstr>ResNets Vs. PlainNets(1)</vt:lpstr>
      <vt:lpstr>ResNets Vs. PlainNets(2)</vt:lpstr>
      <vt:lpstr>ResNets Vs. PlainNets(3)</vt:lpstr>
      <vt:lpstr>Layer Responses Magnitude</vt:lpstr>
      <vt:lpstr>Dimensionality Change</vt:lpstr>
      <vt:lpstr>Exploring Different Shortcuts Types</vt:lpstr>
      <vt:lpstr>Overall Results</vt:lpstr>
      <vt:lpstr>Uses For Image Detection and localization</vt:lpstr>
      <vt:lpstr>Conclusions</vt:lpstr>
      <vt:lpstr>Bottleneck Architectures</vt:lpstr>
      <vt:lpstr>ResNet Implementation Details</vt:lpstr>
      <vt:lpstr>Architectures For CIFAR-10</vt:lpstr>
      <vt:lpstr>Localization and Detection Results</vt:lpstr>
      <vt:lpstr>Results on detection MS-COCO</vt:lpstr>
      <vt:lpstr>Overall Results CIFAR-10</vt:lpstr>
      <vt:lpstr>Overall Results ImageNet(2)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</dc:creator>
  <cp:lastModifiedBy>Microsoft Office User</cp:lastModifiedBy>
  <cp:revision>69</cp:revision>
  <dcterms:created xsi:type="dcterms:W3CDTF">2016-11-25T18:11:44Z</dcterms:created>
  <dcterms:modified xsi:type="dcterms:W3CDTF">2016-12-08T20:08:07Z</dcterms:modified>
</cp:coreProperties>
</file>