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1" r:id="rId3"/>
    <p:sldMasterId id="2147483687" r:id="rId4"/>
    <p:sldMasterId id="2147483691" r:id="rId5"/>
    <p:sldMasterId id="2147483695" r:id="rId6"/>
  </p:sldMasterIdLst>
  <p:notesMasterIdLst>
    <p:notesMasterId r:id="rId33"/>
  </p:notesMasterIdLst>
  <p:sldIdLst>
    <p:sldId id="256" r:id="rId7"/>
    <p:sldId id="273" r:id="rId8"/>
    <p:sldId id="274" r:id="rId9"/>
    <p:sldId id="257" r:id="rId10"/>
    <p:sldId id="258" r:id="rId11"/>
    <p:sldId id="259" r:id="rId12"/>
    <p:sldId id="260" r:id="rId13"/>
    <p:sldId id="261" r:id="rId14"/>
    <p:sldId id="275" r:id="rId15"/>
    <p:sldId id="276" r:id="rId16"/>
    <p:sldId id="277" r:id="rId17"/>
    <p:sldId id="262" r:id="rId18"/>
    <p:sldId id="263" r:id="rId19"/>
    <p:sldId id="264" r:id="rId20"/>
    <p:sldId id="278" r:id="rId21"/>
    <p:sldId id="265" r:id="rId22"/>
    <p:sldId id="279" r:id="rId23"/>
    <p:sldId id="266" r:id="rId24"/>
    <p:sldId id="267" r:id="rId25"/>
    <p:sldId id="268" r:id="rId26"/>
    <p:sldId id="280" r:id="rId27"/>
    <p:sldId id="269" r:id="rId28"/>
    <p:sldId id="270" r:id="rId29"/>
    <p:sldId id="271" r:id="rId30"/>
    <p:sldId id="272" r:id="rId31"/>
    <p:sldId id="28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712"/>
  </p:normalViewPr>
  <p:slideViewPr>
    <p:cSldViewPr>
      <p:cViewPr varScale="1">
        <p:scale>
          <a:sx n="102" d="100"/>
          <a:sy n="102" d="100"/>
        </p:scale>
        <p:origin x="85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F95B7-7978-4F9C-B1F0-2868F28CA07D}" type="datetimeFigureOut">
              <a:rPr lang="en-US" smtClean="0"/>
              <a:t>12/8/16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94897-4FDF-484A-BA08-E9E904145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94897-4FDF-484A-BA08-E9E9041454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8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EEE_TAG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822325"/>
            <a:ext cx="71628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1588" y="3962400"/>
            <a:ext cx="3919537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05D5AB-7AAD-42C5-841A-8FD7D8138EFA}" type="datetime1">
              <a:rPr lang="en-US" smtClean="0"/>
              <a:t>12/8/16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22654F-DC4A-4BDE-88A6-0EF2D229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0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16AAB6-06B4-4C83-8BA1-7C9C27C3FA3E}" type="datetime1">
              <a:rPr lang="en-US" smtClean="0"/>
              <a:t>12/8/16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22654F-DC4A-4BDE-88A6-0EF2D229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39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55F577-06E5-4AD5-91AA-02D96B78BB61}" type="datetime1">
              <a:rPr lang="en-US" smtClean="0"/>
              <a:t>12/8/16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22654F-DC4A-4BDE-88A6-0EF2D229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02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6275" y="200025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6775" y="200025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6775" y="413385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17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66750" y="59055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96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055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5825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95825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53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89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Historical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0121" y="1150964"/>
            <a:ext cx="7962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5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3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085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Users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705" y="1155210"/>
            <a:ext cx="7848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43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chnology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088" y="1152144"/>
            <a:ext cx="7964424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6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D0D95-CD31-4416-ABF8-08074200D5E7}" type="datetime1">
              <a:rPr lang="en-US" smtClean="0"/>
              <a:t>12/8/16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22654F-DC4A-4BDE-88A6-0EF2D229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30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317A2-29A4-4E25-BFB7-95C9899D6517}" type="datetime1">
              <a:rPr lang="en-US" smtClean="0"/>
              <a:t>12/8/16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22654F-DC4A-4BDE-88A6-0EF2D229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30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Historical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0121" y="1150964"/>
            <a:ext cx="7962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5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3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085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Users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705" y="1155210"/>
            <a:ext cx="7848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43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chnology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088" y="1152144"/>
            <a:ext cx="7964424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60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42F914-1610-4916-8AF0-0E3CC10BA11E}" type="datetime1">
              <a:rPr lang="en-US" smtClean="0"/>
              <a:t>12/8/16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22654F-DC4A-4BDE-88A6-0EF2D229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30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Historical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0121" y="1150964"/>
            <a:ext cx="7962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5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3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085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Users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705" y="1155210"/>
            <a:ext cx="7848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43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chnology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088" y="1152144"/>
            <a:ext cx="7964424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60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Historical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0121" y="1150964"/>
            <a:ext cx="7962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5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3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085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Users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705" y="1155210"/>
            <a:ext cx="7848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4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7E013E-2E16-4ED9-85DE-6C990BC0D6A0}" type="datetime1">
              <a:rPr lang="en-US" smtClean="0"/>
              <a:t>12/8/16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22654F-DC4A-4BDE-88A6-0EF2D229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272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chnology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088" y="1152144"/>
            <a:ext cx="7964424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60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Historical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0121" y="1150964"/>
            <a:ext cx="7962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5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3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085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Users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705" y="1155210"/>
            <a:ext cx="7848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43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chnology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088" y="1152144"/>
            <a:ext cx="7964424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6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501583-2B70-42FD-B131-DC0A93D40B93}" type="datetime1">
              <a:rPr lang="en-US" smtClean="0"/>
              <a:t>12/8/16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22654F-DC4A-4BDE-88A6-0EF2D229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5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B6D25A-3AF4-4FCD-A75E-81097EF4139B}" type="datetime1">
              <a:rPr lang="en-US" smtClean="0"/>
              <a:t>12/8/16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22654F-DC4A-4BDE-88A6-0EF2D229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0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42F833-D0AF-4CFB-AD1A-1F105BFB11AA}" type="datetime1">
              <a:rPr lang="en-US" smtClean="0"/>
              <a:t>12/8/16</a:t>
            </a:fld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22654F-DC4A-4BDE-88A6-0EF2D229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3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6A5C37-A10F-4746-AABE-B6DF7E8E2EBC}" type="datetime1">
              <a:rPr lang="en-US" smtClean="0"/>
              <a:t>12/8/16</a:t>
            </a:fld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22654F-DC4A-4BDE-88A6-0EF2D229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8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190312-A431-4935-A445-1CDCA1F105AC}" type="datetime1">
              <a:rPr lang="en-US" smtClean="0"/>
              <a:t>12/8/16</a:t>
            </a:fld>
            <a:endParaRPr lang="en-US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22654F-DC4A-4BDE-88A6-0EF2D229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5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AAB7B-EB6F-4D7E-8501-779EDD6C0AEC}" type="datetime1">
              <a:rPr lang="en-US" smtClean="0"/>
              <a:t>12/8/16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22654F-DC4A-4BDE-88A6-0EF2D229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1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theme" Target="../theme/theme2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4" Type="http://schemas.openxmlformats.org/officeDocument/2006/relationships/theme" Target="../theme/theme4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4" Type="http://schemas.openxmlformats.org/officeDocument/2006/relationships/theme" Target="../theme/theme5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4" Type="http://schemas.openxmlformats.org/officeDocument/2006/relationships/theme" Target="../theme/theme6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charset="0"/>
                <a:ea typeface="ＭＳ Ｐゴシック" pitchFamily="-112" charset="-128"/>
              </a:defRPr>
            </a:lvl1pPr>
          </a:lstStyle>
          <a:p>
            <a:fld id="{DDA16793-C316-4F98-B71C-7DC062541FAD}" type="datetime1">
              <a:rPr lang="en-US" smtClean="0"/>
              <a:t>12/8/16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charset="0"/>
                <a:ea typeface="ＭＳ Ｐゴシック" pitchFamily="-112" charset="-128"/>
              </a:defRPr>
            </a:lvl1pPr>
          </a:lstStyle>
          <a:p>
            <a:fld id="{3822654F-DC4A-4BDE-88A6-0EF2D229F3CD}" type="slidenum">
              <a:rPr lang="en-US" smtClean="0"/>
              <a:t>‹#›</a:t>
            </a:fld>
            <a:endParaRPr lang="en-US"/>
          </a:p>
        </p:txBody>
      </p:sp>
      <p:pic>
        <p:nvPicPr>
          <p:cNvPr id="1030" name="Picture 7" descr="IEEE_TAG_BLUE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0"/>
        </a:buBlip>
        <a:defRPr sz="28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5F8CCCC2-553A-43C4-B44D-4462F1760936}" type="datetime1">
              <a:rPr lang="en-US" smtClean="0"/>
              <a:t>12/8/16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F9F8E63B-64D4-4EF7-8224-961813698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4" name="Picture 7" descr="IEEE_TAG_BLU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6" r:id="rId4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8"/>
        </a:buBlip>
        <a:defRPr sz="28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5592A8FE-68ED-4DFE-8A0F-95DD968BFF7A}" type="datetime1">
              <a:rPr lang="en-US" smtClean="0"/>
              <a:t>12/8/16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F9F8E63B-64D4-4EF7-8224-961813698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4" name="Picture 7" descr="IEEE_TAG_BLU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8"/>
        </a:buBlip>
        <a:defRPr sz="28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17F37CC2-70BE-4015-8092-93B741F5DF9E}" type="datetime1">
              <a:rPr lang="en-US" smtClean="0"/>
              <a:t>12/8/16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F9F8E63B-64D4-4EF7-8224-961813698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4" name="Picture 7" descr="IEEE_TAG_BLU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7"/>
        </a:buBlip>
        <a:defRPr sz="28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DC579407-5D45-4A71-82E9-0299B803D71B}" type="datetime1">
              <a:rPr lang="en-US" smtClean="0"/>
              <a:t>12/8/16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F9F8E63B-64D4-4EF7-8224-961813698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4" name="Picture 7" descr="IEEE_TAG_BLU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7"/>
        </a:buBlip>
        <a:defRPr sz="28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D99A9C9A-AE7C-41FA-AA69-292DA9CFF8BA}" type="datetime1">
              <a:rPr lang="en-US" smtClean="0"/>
              <a:t>12/8/16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F9F8E63B-64D4-4EF7-8224-961813698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4" name="Picture 7" descr="IEEE_TAG_BLU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7"/>
        </a:buBlip>
        <a:defRPr sz="28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R-CNN</a:t>
            </a:r>
            <a:br>
              <a:rPr lang="en-US" dirty="0" smtClean="0"/>
            </a:br>
            <a:r>
              <a:rPr lang="en-US" sz="1100" dirty="0" smtClean="0"/>
              <a:t>region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26976"/>
          </a:xfrm>
        </p:spPr>
        <p:txBody>
          <a:bodyPr/>
          <a:lstStyle/>
          <a:p>
            <a:r>
              <a:rPr lang="en-US" dirty="0" smtClean="0"/>
              <a:t>By Ilia </a:t>
            </a:r>
            <a:r>
              <a:rPr lang="en-US" dirty="0" err="1" smtClean="0"/>
              <a:t>Iofedov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E2DBFD76-B759-4AA4-8896-9A7D4EEA130E}" type="datetime1">
              <a:rPr lang="en-US" smtClean="0"/>
              <a:t>12/8/16</a:t>
            </a:fld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1347422" y="6350278"/>
            <a:ext cx="6400800" cy="48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8" charset="2"/>
              <a:buNone/>
              <a:defRPr sz="2200" b="1">
                <a:solidFill>
                  <a:schemeClr val="tx2"/>
                </a:solidFill>
                <a:latin typeface="+mn-lt"/>
                <a:ea typeface="MS PGothic" pitchFamily="34" charset="-128"/>
                <a:cs typeface="ＭＳ Ｐゴシック" pitchFamily="-11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b="0" kern="0" dirty="0"/>
              <a:t>BGU, DNN course 2016</a:t>
            </a:r>
          </a:p>
        </p:txBody>
      </p:sp>
    </p:spTree>
    <p:extLst>
      <p:ext uri="{BB962C8B-B14F-4D97-AF65-F5344CB8AC3E}">
        <p14:creationId xmlns:p14="http://schemas.microsoft.com/office/powerpoint/2010/main" val="19751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Localization Method</a:t>
            </a:r>
            <a:br>
              <a:rPr lang="en-US" dirty="0" smtClean="0"/>
            </a:br>
            <a:r>
              <a:rPr lang="en-US" dirty="0" smtClean="0"/>
              <a:t>Sliding Window: </a:t>
            </a:r>
            <a:r>
              <a:rPr lang="en-US" dirty="0" err="1" smtClean="0"/>
              <a:t>Overfeat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Run classification + regression network at </a:t>
            </a:r>
            <a:r>
              <a:rPr lang="en-US" sz="2000" b="1" dirty="0" smtClean="0"/>
              <a:t>multiple locations</a:t>
            </a:r>
            <a:r>
              <a:rPr lang="en-US" sz="2000" dirty="0" smtClean="0"/>
              <a:t> on a high resolution image</a:t>
            </a:r>
          </a:p>
          <a:p>
            <a:r>
              <a:rPr lang="en-US" sz="2000" dirty="0"/>
              <a:t>Combine classifier </a:t>
            </a:r>
            <a:r>
              <a:rPr lang="en-US" sz="2000" dirty="0" smtClean="0"/>
              <a:t>and </a:t>
            </a:r>
            <a:r>
              <a:rPr lang="en-US" sz="2000" dirty="0" err="1" smtClean="0"/>
              <a:t>regressor</a:t>
            </a:r>
            <a:r>
              <a:rPr lang="en-US" sz="2000" dirty="0" smtClean="0"/>
              <a:t> </a:t>
            </a:r>
            <a:r>
              <a:rPr lang="en-US" sz="2000" dirty="0"/>
              <a:t>predictions across all </a:t>
            </a:r>
            <a:r>
              <a:rPr lang="en-US" sz="2000" dirty="0" smtClean="0"/>
              <a:t>locations for </a:t>
            </a:r>
            <a:r>
              <a:rPr lang="en-US" sz="2000" dirty="0"/>
              <a:t>final </a:t>
            </a:r>
            <a:r>
              <a:rPr lang="en-US" sz="2000" dirty="0" smtClean="0"/>
              <a:t>prediction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10E-041F-4B10-B57A-96A4A5E6E8B8}" type="datetime1">
              <a:rPr lang="en-US" smtClean="0"/>
              <a:t>12/8/16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22654F-DC4A-4BDE-88A6-0EF2D229F3CD}" type="slidenum">
              <a:rPr lang="en-US" smtClean="0"/>
              <a:t>10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64579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79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Localization Method</a:t>
            </a:r>
            <a:br>
              <a:rPr lang="en-US" dirty="0" smtClean="0"/>
            </a:br>
            <a:r>
              <a:rPr lang="en-US" dirty="0" smtClean="0"/>
              <a:t>Sliding Window: </a:t>
            </a:r>
            <a:r>
              <a:rPr lang="en-US" dirty="0" err="1" smtClean="0"/>
              <a:t>Overfeat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Run classification + regression network at </a:t>
            </a:r>
            <a:r>
              <a:rPr lang="en-US" sz="2000" b="1" dirty="0" smtClean="0"/>
              <a:t>multiple locations</a:t>
            </a:r>
            <a:r>
              <a:rPr lang="en-US" sz="2000" dirty="0" smtClean="0"/>
              <a:t> on a high resolution image</a:t>
            </a:r>
          </a:p>
          <a:p>
            <a:r>
              <a:rPr lang="en-US" sz="2000" dirty="0"/>
              <a:t>Combine classifier </a:t>
            </a:r>
            <a:r>
              <a:rPr lang="en-US" sz="2000" dirty="0" smtClean="0"/>
              <a:t>and </a:t>
            </a:r>
            <a:r>
              <a:rPr lang="en-US" sz="2000" dirty="0" err="1" smtClean="0"/>
              <a:t>regressor</a:t>
            </a:r>
            <a:r>
              <a:rPr lang="en-US" sz="2000" dirty="0" smtClean="0"/>
              <a:t> </a:t>
            </a:r>
            <a:r>
              <a:rPr lang="en-US" sz="2000" dirty="0"/>
              <a:t>predictions across all </a:t>
            </a:r>
            <a:r>
              <a:rPr lang="en-US" sz="2000" dirty="0" smtClean="0"/>
              <a:t>locations for </a:t>
            </a:r>
            <a:r>
              <a:rPr lang="en-US" sz="2000" dirty="0"/>
              <a:t>final </a:t>
            </a:r>
            <a:r>
              <a:rPr lang="en-US" sz="2000" dirty="0" smtClean="0"/>
              <a:t>prediction</a:t>
            </a:r>
          </a:p>
          <a:p>
            <a:r>
              <a:rPr lang="en-US" sz="2000" dirty="0" err="1" smtClean="0"/>
              <a:t>Overfeat</a:t>
            </a:r>
            <a:r>
              <a:rPr lang="en-US" sz="2000" dirty="0" smtClean="0"/>
              <a:t> method reduces the complexity by joint calculations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10E-041F-4B10-B57A-96A4A5E6E8B8}" type="datetime1">
              <a:rPr lang="en-US" smtClean="0"/>
              <a:t>12/8/16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22654F-DC4A-4BDE-88A6-0EF2D229F3CD}" type="slidenum">
              <a:rPr lang="en-US" smtClean="0"/>
              <a:t>11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03898"/>
            <a:ext cx="65246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59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Sliding Window</a:t>
            </a:r>
          </a:p>
          <a:p>
            <a:pPr lvl="1"/>
            <a:r>
              <a:rPr lang="en-US" sz="2400" dirty="0" smtClean="0"/>
              <a:t>Apply window all possible positions and scales</a:t>
            </a:r>
          </a:p>
          <a:p>
            <a:pPr lvl="1"/>
            <a:r>
              <a:rPr lang="en-US" sz="2400" dirty="0" smtClean="0"/>
              <a:t>Very complex</a:t>
            </a:r>
          </a:p>
          <a:p>
            <a:r>
              <a:rPr lang="en-US" sz="2400" dirty="0" smtClean="0"/>
              <a:t>Pre-processing for feature extraction</a:t>
            </a:r>
          </a:p>
          <a:p>
            <a:pPr lvl="1"/>
            <a:r>
              <a:rPr lang="en-US" sz="2400" dirty="0" smtClean="0"/>
              <a:t>Histogram of oriented gradients (HOG)</a:t>
            </a:r>
          </a:p>
          <a:p>
            <a:pPr lvl="1"/>
            <a:r>
              <a:rPr lang="en-US" sz="2400" dirty="0" smtClean="0"/>
              <a:t>Next run linear classifier on all possible positions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431E-1D64-4F59-9D4E-9FCA403B4597}" type="datetime1">
              <a:rPr lang="en-US" smtClean="0"/>
              <a:t>12/8/16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22654F-DC4A-4BDE-88A6-0EF2D229F3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7772400" cy="4114800"/>
          </a:xfrm>
        </p:spPr>
        <p:txBody>
          <a:bodyPr/>
          <a:lstStyle/>
          <a:p>
            <a:r>
              <a:rPr lang="en-US" sz="2400" dirty="0" smtClean="0"/>
              <a:t>We would like to run CNN on many positions and scales</a:t>
            </a:r>
          </a:p>
          <a:p>
            <a:r>
              <a:rPr lang="en-US" sz="2400" dirty="0" smtClean="0"/>
              <a:t>Problem: It is too complex</a:t>
            </a:r>
          </a:p>
          <a:p>
            <a:r>
              <a:rPr lang="en-US" sz="2400" dirty="0" smtClean="0"/>
              <a:t>Solution: Run CNN on sub-set of the positions, which are most likely representing the desired object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EAB3-085D-4B02-ABB8-2E9DA6EB0D45}" type="datetime1">
              <a:rPr lang="en-US" smtClean="0"/>
              <a:t>12/8/16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22654F-DC4A-4BDE-88A6-0EF2D229F3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4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772400" cy="4114800"/>
          </a:xfrm>
        </p:spPr>
        <p:txBody>
          <a:bodyPr/>
          <a:lstStyle/>
          <a:p>
            <a:r>
              <a:rPr lang="en-US" sz="2400" dirty="0" smtClean="0"/>
              <a:t>Selective search</a:t>
            </a:r>
          </a:p>
          <a:p>
            <a:pPr lvl="1"/>
            <a:r>
              <a:rPr lang="en-US" sz="2400" dirty="0" smtClean="0"/>
              <a:t>Grouping</a:t>
            </a:r>
          </a:p>
          <a:p>
            <a:r>
              <a:rPr lang="en-US" sz="2400" dirty="0" smtClean="0"/>
              <a:t>Edge boxes</a:t>
            </a:r>
          </a:p>
          <a:p>
            <a:pPr lvl="1"/>
            <a:r>
              <a:rPr lang="en-US" sz="2400" dirty="0" smtClean="0"/>
              <a:t>Window scoring</a:t>
            </a:r>
          </a:p>
          <a:p>
            <a:r>
              <a:rPr lang="en-US" sz="2400" dirty="0" smtClean="0"/>
              <a:t>Good comparison: “</a:t>
            </a:r>
            <a:r>
              <a:rPr lang="en-US" sz="2400" i="1" dirty="0" smtClean="0"/>
              <a:t>What makes for effective detection proposals?</a:t>
            </a:r>
            <a:r>
              <a:rPr lang="en-US" sz="2400" dirty="0" smtClean="0"/>
              <a:t>”, Jan </a:t>
            </a:r>
            <a:r>
              <a:rPr lang="en-US" sz="2400" dirty="0" err="1" smtClean="0"/>
              <a:t>Hosang</a:t>
            </a:r>
            <a:r>
              <a:rPr lang="en-US" sz="2400" dirty="0" smtClean="0"/>
              <a:t> at el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4230-3D2C-49E2-A49F-B47D7C5540F0}" type="datetime1">
              <a:rPr lang="en-US" smtClean="0"/>
              <a:t>12/8/16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22654F-DC4A-4BDE-88A6-0EF2D229F3CD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65104"/>
            <a:ext cx="27336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39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Selective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772400" cy="4114800"/>
          </a:xfrm>
        </p:spPr>
        <p:txBody>
          <a:bodyPr/>
          <a:lstStyle/>
          <a:p>
            <a:r>
              <a:rPr lang="en-US" sz="2000" dirty="0" smtClean="0"/>
              <a:t>Start form a set of pixels</a:t>
            </a:r>
          </a:p>
          <a:p>
            <a:r>
              <a:rPr lang="en-US" sz="2000" dirty="0" smtClean="0"/>
              <a:t>Merge similar color pixels to the regions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4230-3D2C-49E2-A49F-B47D7C5540F0}" type="datetime1">
              <a:rPr lang="en-US" smtClean="0"/>
              <a:t>12/8/16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22654F-DC4A-4BDE-88A6-0EF2D229F3CD}" type="slidenum">
              <a:rPr lang="en-US" smtClean="0"/>
              <a:t>15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66294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8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R-CNN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FDD2-E10F-42AE-846D-E7009A7EA1C2}" type="datetime1">
              <a:rPr lang="en-US" smtClean="0"/>
              <a:t>12/8/16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22654F-DC4A-4BDE-88A6-0EF2D229F3CD}" type="slidenum">
              <a:rPr lang="en-US" smtClean="0"/>
              <a:t>16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467955" cy="446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08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R-CNN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Region proposals (selective search)</a:t>
            </a:r>
          </a:p>
          <a:p>
            <a:pPr lvl="1"/>
            <a:r>
              <a:rPr lang="en-US" dirty="0" smtClean="0"/>
              <a:t>~2000 per image</a:t>
            </a:r>
          </a:p>
          <a:p>
            <a:r>
              <a:rPr lang="en-US" dirty="0" smtClean="0"/>
              <a:t>Wrap each region to predefined size sub-image</a:t>
            </a:r>
          </a:p>
          <a:p>
            <a:r>
              <a:rPr lang="en-US" dirty="0" smtClean="0"/>
              <a:t>Run CNN on each sub-image </a:t>
            </a:r>
            <a:r>
              <a:rPr lang="en-US" dirty="0"/>
              <a:t>for 4096 </a:t>
            </a:r>
            <a:r>
              <a:rPr lang="en-US" dirty="0" smtClean="0"/>
              <a:t>future extraction</a:t>
            </a:r>
          </a:p>
          <a:p>
            <a:r>
              <a:rPr lang="en-US" dirty="0" smtClean="0"/>
              <a:t>Classification (per class SVM)</a:t>
            </a:r>
          </a:p>
          <a:p>
            <a:r>
              <a:rPr lang="en-US" dirty="0" smtClean="0"/>
              <a:t>Regression of localization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FDD2-E10F-42AE-846D-E7009A7EA1C2}" type="datetime1">
              <a:rPr lang="en-US" smtClean="0"/>
              <a:t>12/8/16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22654F-DC4A-4BDE-88A6-0EF2D229F3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7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R-CNN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539208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 smtClean="0"/>
              <a:t>Step1:</a:t>
            </a:r>
          </a:p>
          <a:p>
            <a:pPr lvl="1"/>
            <a:r>
              <a:rPr lang="en-US" sz="2900" dirty="0" smtClean="0"/>
              <a:t>Start with trained CNN (</a:t>
            </a:r>
            <a:r>
              <a:rPr lang="en-US" sz="2900" dirty="0" err="1" smtClean="0"/>
              <a:t>AlexNet</a:t>
            </a:r>
            <a:r>
              <a:rPr lang="en-US" sz="2900" dirty="0" smtClean="0"/>
              <a:t>) trained on </a:t>
            </a:r>
            <a:r>
              <a:rPr lang="en-US" sz="2900" dirty="0" err="1" smtClean="0"/>
              <a:t>ImegeNet</a:t>
            </a:r>
            <a:r>
              <a:rPr lang="en-US" sz="2900" dirty="0" smtClean="0"/>
              <a:t> (1000 classes)</a:t>
            </a:r>
          </a:p>
          <a:p>
            <a:r>
              <a:rPr lang="en-US" sz="2900" dirty="0" smtClean="0"/>
              <a:t>Step 2: </a:t>
            </a:r>
          </a:p>
          <a:p>
            <a:pPr lvl="1"/>
            <a:r>
              <a:rPr lang="en-US" sz="2900" dirty="0" smtClean="0"/>
              <a:t>Modify the last fully connected layer to output 21 classes scores (20 +background)</a:t>
            </a:r>
          </a:p>
          <a:p>
            <a:pPr lvl="1"/>
            <a:r>
              <a:rPr lang="en-US" sz="2900" dirty="0" smtClean="0"/>
              <a:t>Train CNN with </a:t>
            </a:r>
            <a:r>
              <a:rPr lang="en-US" sz="2900" dirty="0"/>
              <a:t>PASCAL VOC data set (20 classes</a:t>
            </a:r>
            <a:r>
              <a:rPr lang="en-US" sz="2900" dirty="0" smtClean="0"/>
              <a:t>)</a:t>
            </a:r>
          </a:p>
          <a:p>
            <a:r>
              <a:rPr lang="en-US" sz="2900" dirty="0" smtClean="0"/>
              <a:t>Step 3:</a:t>
            </a:r>
          </a:p>
          <a:p>
            <a:pPr lvl="1"/>
            <a:r>
              <a:rPr lang="en-US" sz="2900" dirty="0" smtClean="0"/>
              <a:t>Run region propose algorithm on the images set</a:t>
            </a:r>
          </a:p>
          <a:p>
            <a:pPr lvl="1"/>
            <a:r>
              <a:rPr lang="en-US" sz="2900" dirty="0" smtClean="0"/>
              <a:t>Wrap the regions to sub-images</a:t>
            </a:r>
          </a:p>
          <a:p>
            <a:pPr lvl="1"/>
            <a:r>
              <a:rPr lang="en-US" sz="2900" dirty="0"/>
              <a:t>Run </a:t>
            </a:r>
            <a:r>
              <a:rPr lang="en-US" sz="2900" dirty="0" smtClean="0"/>
              <a:t>forward the sub-images through the CNN and save the </a:t>
            </a:r>
            <a:r>
              <a:rPr lang="en-US" sz="2900" dirty="0"/>
              <a:t>feature pool layer </a:t>
            </a:r>
            <a:r>
              <a:rPr lang="en-US" sz="2900" dirty="0" smtClean="0"/>
              <a:t>outputs</a:t>
            </a:r>
          </a:p>
          <a:p>
            <a:r>
              <a:rPr lang="en-US" sz="2900" dirty="0" smtClean="0"/>
              <a:t>Step 4:</a:t>
            </a:r>
          </a:p>
          <a:p>
            <a:pPr lvl="1"/>
            <a:r>
              <a:rPr lang="en-US" sz="2900" dirty="0" smtClean="0"/>
              <a:t>Train the SVMs </a:t>
            </a:r>
            <a:r>
              <a:rPr lang="en-US" sz="2900" dirty="0"/>
              <a:t>using </a:t>
            </a:r>
            <a:r>
              <a:rPr lang="en-US" sz="2900" dirty="0" smtClean="0"/>
              <a:t>save before features.  </a:t>
            </a:r>
          </a:p>
          <a:p>
            <a:pPr lvl="1"/>
            <a:r>
              <a:rPr lang="en-US" sz="2900" dirty="0" smtClean="0"/>
              <a:t>Separate binary SVM for each class</a:t>
            </a:r>
          </a:p>
          <a:p>
            <a:r>
              <a:rPr lang="en-US" sz="2900" dirty="0" smtClean="0"/>
              <a:t>Step 5 </a:t>
            </a:r>
          </a:p>
          <a:p>
            <a:pPr lvl="1"/>
            <a:r>
              <a:rPr lang="en-US" sz="2900" dirty="0" smtClean="0"/>
              <a:t>For each class train box regression.</a:t>
            </a:r>
          </a:p>
          <a:p>
            <a:pPr lvl="1"/>
            <a:r>
              <a:rPr lang="en-US" sz="2900" dirty="0" smtClean="0"/>
              <a:t>Linear regression model is used.</a:t>
            </a:r>
          </a:p>
          <a:p>
            <a:pPr lvl="1"/>
            <a:r>
              <a:rPr lang="en-US" sz="2900" dirty="0" smtClean="0"/>
              <a:t>The goal is a final tuning of the proposed region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F385-B8AB-4737-9332-2428AA884361}" type="datetime1">
              <a:rPr lang="en-US" smtClean="0"/>
              <a:t>12/8/16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22654F-DC4A-4BDE-88A6-0EF2D229F3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7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Metric : mean average precision (</a:t>
            </a:r>
            <a:r>
              <a:rPr lang="en-US" dirty="0" err="1" smtClean="0"/>
              <a:t>mAP</a:t>
            </a:r>
            <a:r>
              <a:rPr lang="en-US" dirty="0" smtClean="0"/>
              <a:t>) 0-100%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detection </a:t>
            </a:r>
            <a:r>
              <a:rPr lang="en-US" dirty="0"/>
              <a:t>is </a:t>
            </a:r>
            <a:r>
              <a:rPr lang="en-US" dirty="0" smtClean="0"/>
              <a:t>succeeded, if the class is correct and Intersection of  Unions (</a:t>
            </a:r>
            <a:r>
              <a:rPr lang="en-US" dirty="0" err="1" smtClean="0"/>
              <a:t>IoU</a:t>
            </a:r>
            <a:r>
              <a:rPr lang="en-US" dirty="0" smtClean="0"/>
              <a:t>) with the true object box &lt; threshold ( e.g. 0.5)</a:t>
            </a:r>
          </a:p>
          <a:p>
            <a:r>
              <a:rPr lang="en-US" dirty="0" smtClean="0"/>
              <a:t>Data sets </a:t>
            </a:r>
          </a:p>
          <a:p>
            <a:pPr lvl="1"/>
            <a:r>
              <a:rPr lang="en-US" dirty="0" smtClean="0"/>
              <a:t>PASCAL VOC: 20 classes, ~20K images</a:t>
            </a:r>
          </a:p>
          <a:p>
            <a:pPr lvl="1"/>
            <a:r>
              <a:rPr lang="en-US" dirty="0" smtClean="0"/>
              <a:t>ILSVRC 2014: 200 classes, ~470K images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1CC3F-0FA9-4F59-8E8F-38E123706556}" type="datetime1">
              <a:rPr lang="en-US" smtClean="0"/>
              <a:t>12/8/16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22654F-DC4A-4BDE-88A6-0EF2D229F3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6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Main paper</a:t>
            </a:r>
          </a:p>
          <a:p>
            <a:pPr lvl="1"/>
            <a:r>
              <a:rPr lang="en-US" sz="1800" dirty="0" smtClean="0"/>
              <a:t>“</a:t>
            </a:r>
            <a:r>
              <a:rPr lang="en-US" sz="1800" i="1" dirty="0" smtClean="0"/>
              <a:t>Rich </a:t>
            </a:r>
            <a:r>
              <a:rPr lang="en-US" sz="1800" i="1" dirty="0"/>
              <a:t>feature hierarchies for accurate object detection and semantic </a:t>
            </a:r>
            <a:r>
              <a:rPr lang="en-US" sz="1800" i="1" dirty="0" smtClean="0"/>
              <a:t>segmentation</a:t>
            </a:r>
            <a:r>
              <a:rPr lang="en-US" sz="1800" dirty="0" smtClean="0"/>
              <a:t>”, </a:t>
            </a:r>
            <a:r>
              <a:rPr lang="en-US" sz="1800" dirty="0"/>
              <a:t>Ross </a:t>
            </a:r>
            <a:r>
              <a:rPr lang="en-US" sz="1800" dirty="0" err="1" smtClean="0"/>
              <a:t>Girshick</a:t>
            </a:r>
            <a:r>
              <a:rPr lang="en-US" sz="1800" dirty="0" smtClean="0"/>
              <a:t>, Jeff Donahue, Trevor Darrell, </a:t>
            </a:r>
            <a:r>
              <a:rPr lang="en-US" sz="1800" dirty="0" err="1" smtClean="0"/>
              <a:t>Jitendra</a:t>
            </a:r>
            <a:r>
              <a:rPr lang="en-US" sz="1800" dirty="0" smtClean="0"/>
              <a:t> Malik; UC Berkeley 2014</a:t>
            </a:r>
          </a:p>
          <a:p>
            <a:r>
              <a:rPr lang="en-US" sz="2000" dirty="0" smtClean="0"/>
              <a:t>Additional sources:</a:t>
            </a:r>
          </a:p>
          <a:p>
            <a:pPr lvl="1"/>
            <a:r>
              <a:rPr lang="en-US" sz="1800" dirty="0" smtClean="0"/>
              <a:t>Stanford course: Convolutional </a:t>
            </a:r>
            <a:r>
              <a:rPr lang="en-US" sz="1800" dirty="0"/>
              <a:t>Neural Networks for </a:t>
            </a:r>
            <a:r>
              <a:rPr lang="en-US" sz="1800" dirty="0" smtClean="0"/>
              <a:t>Visual Recognition</a:t>
            </a:r>
          </a:p>
          <a:p>
            <a:pPr lvl="1"/>
            <a:r>
              <a:rPr lang="en-US" sz="1800" dirty="0" smtClean="0"/>
              <a:t>Ross </a:t>
            </a:r>
            <a:r>
              <a:rPr lang="en-US" sz="1800" dirty="0" err="1" smtClean="0"/>
              <a:t>Girshick</a:t>
            </a:r>
            <a:r>
              <a:rPr lang="en-US" sz="1800" dirty="0" smtClean="0"/>
              <a:t> papers and slides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0D95-CD31-4416-ABF8-08074200D5E7}" type="datetime1">
              <a:rPr lang="en-US" smtClean="0"/>
              <a:t>12/8/16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22654F-DC4A-4BDE-88A6-0EF2D229F3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VOC 2010 test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5AC2-51A0-4F4A-AFEC-0FE440B2FA65}" type="datetime1">
              <a:rPr lang="en-US" smtClean="0"/>
              <a:t>12/8/16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22654F-DC4A-4BDE-88A6-0EF2D229F3CD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8492430" cy="218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55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0D95-CD31-4416-ABF8-08074200D5E7}" type="datetime1">
              <a:rPr lang="en-US" smtClean="0"/>
              <a:t>12/8/16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22654F-DC4A-4BDE-88A6-0EF2D229F3CD}" type="slidenum">
              <a:rPr lang="en-US" smtClean="0"/>
              <a:t>21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51074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488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of R-CNN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Slow at test time:</a:t>
            </a:r>
            <a:r>
              <a:rPr lang="en-US" sz="2400" dirty="0"/>
              <a:t> </a:t>
            </a:r>
            <a:r>
              <a:rPr lang="en-US" sz="2400" dirty="0" smtClean="0"/>
              <a:t>needs to run full forward pass for each region proposal</a:t>
            </a:r>
          </a:p>
          <a:p>
            <a:r>
              <a:rPr lang="en-US" sz="2400" dirty="0" smtClean="0"/>
              <a:t>Complicated and far from optimal training</a:t>
            </a:r>
          </a:p>
          <a:p>
            <a:pPr lvl="1"/>
            <a:r>
              <a:rPr lang="en-US" sz="2200" dirty="0" smtClean="0"/>
              <a:t>SVM is CNN are trained as separated systems</a:t>
            </a:r>
            <a:endParaRPr lang="en-US" sz="2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AD22A-FA61-40A6-88AF-C34AC41FC60A}" type="datetime1">
              <a:rPr lang="en-US" smtClean="0"/>
              <a:t>12/8/16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22654F-DC4A-4BDE-88A6-0EF2D229F3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R-CNN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applies CNN on large scale image, the output is feature map</a:t>
            </a:r>
          </a:p>
          <a:p>
            <a:pPr lvl="1"/>
            <a:r>
              <a:rPr lang="en-US" dirty="0" smtClean="0"/>
              <a:t>Shared computation for the proposed regions</a:t>
            </a:r>
          </a:p>
          <a:p>
            <a:r>
              <a:rPr lang="en-US" dirty="0" smtClean="0"/>
              <a:t>Poling of the regions of interest the feature map</a:t>
            </a:r>
          </a:p>
          <a:p>
            <a:r>
              <a:rPr lang="en-US" dirty="0" smtClean="0"/>
              <a:t>The rest is the same as in R-CNN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2C1D-31B5-48DE-9D62-7364B409662F}" type="datetime1">
              <a:rPr lang="en-US" smtClean="0"/>
              <a:t>12/8/16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22654F-DC4A-4BDE-88A6-0EF2D229F3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5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R-CNN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training</a:t>
            </a:r>
          </a:p>
          <a:p>
            <a:r>
              <a:rPr lang="en-US" dirty="0" smtClean="0"/>
              <a:t>Less computation at the test time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BBA9-573C-4A46-A2BD-F58CC16ADB3B}" type="datetime1">
              <a:rPr lang="en-US" smtClean="0"/>
              <a:t>12/8/16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22654F-DC4A-4BDE-88A6-0EF2D229F3CD}" type="slidenum">
              <a:rPr lang="en-US" smtClean="0"/>
              <a:t>24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212976"/>
            <a:ext cx="6286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44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Faster R-CNN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 fast R-CNN, the bottle neck is region proposal method</a:t>
            </a:r>
          </a:p>
          <a:p>
            <a:r>
              <a:rPr lang="en-US" sz="2000" dirty="0" smtClean="0"/>
              <a:t>A new region proposal network</a:t>
            </a:r>
          </a:p>
          <a:p>
            <a:r>
              <a:rPr lang="en-US" sz="2000" dirty="0" smtClean="0"/>
              <a:t>Simplified training</a:t>
            </a:r>
          </a:p>
          <a:p>
            <a:r>
              <a:rPr lang="en-US" sz="2000" dirty="0" smtClean="0"/>
              <a:t>Speed up X200 as compared to R-CNN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153A-D801-4451-A238-E668B88C19CC}" type="datetime1">
              <a:rPr lang="en-US" smtClean="0"/>
              <a:t>12/8/16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22654F-DC4A-4BDE-88A6-0EF2D229F3CD}" type="slidenum">
              <a:rPr lang="en-US" smtClean="0"/>
              <a:t>25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7032"/>
            <a:ext cx="69246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90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Questions 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0D95-CD31-4416-ABF8-08074200D5E7}" type="datetime1">
              <a:rPr lang="en-US" smtClean="0"/>
              <a:t>12/8/16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22654F-DC4A-4BDE-88A6-0EF2D229F3C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84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16832"/>
            <a:ext cx="7772400" cy="4114800"/>
          </a:xfrm>
        </p:spPr>
        <p:txBody>
          <a:bodyPr/>
          <a:lstStyle/>
          <a:p>
            <a:r>
              <a:rPr lang="en-US" sz="2000" dirty="0" smtClean="0"/>
              <a:t>Computer vision problems:</a:t>
            </a:r>
          </a:p>
          <a:p>
            <a:pPr lvl="1"/>
            <a:r>
              <a:rPr lang="en-US" sz="1600" dirty="0" smtClean="0"/>
              <a:t>Classification</a:t>
            </a:r>
          </a:p>
          <a:p>
            <a:pPr lvl="1"/>
            <a:r>
              <a:rPr lang="en-US" sz="1600" dirty="0" smtClean="0"/>
              <a:t>Localization</a:t>
            </a:r>
          </a:p>
          <a:p>
            <a:pPr lvl="1"/>
            <a:r>
              <a:rPr lang="en-US" sz="1600" dirty="0" smtClean="0"/>
              <a:t>Detection</a:t>
            </a:r>
          </a:p>
          <a:p>
            <a:pPr lvl="1"/>
            <a:r>
              <a:rPr lang="en-US" sz="1600" dirty="0" smtClean="0"/>
              <a:t>Segmentation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0D95-CD31-4416-ABF8-08074200D5E7}" type="datetime1">
              <a:rPr lang="en-US" smtClean="0"/>
              <a:t>12/8/16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22654F-DC4A-4BDE-88A6-0EF2D229F3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7772400" cy="4114800"/>
          </a:xfrm>
        </p:spPr>
        <p:txBody>
          <a:bodyPr/>
          <a:lstStyle/>
          <a:p>
            <a:r>
              <a:rPr lang="en-US" sz="2000" dirty="0" smtClean="0"/>
              <a:t>The problem is decide what is shown on the picture : a dog or a cat</a:t>
            </a:r>
          </a:p>
          <a:p>
            <a:r>
              <a:rPr lang="en-US" sz="2000" dirty="0" smtClean="0"/>
              <a:t>Solution</a:t>
            </a:r>
          </a:p>
          <a:p>
            <a:pPr lvl="1"/>
            <a:r>
              <a:rPr lang="en-US" sz="2000" dirty="0" err="1" smtClean="0"/>
              <a:t>ConvNet</a:t>
            </a:r>
            <a:endParaRPr lang="en-US" sz="2000" dirty="0" smtClean="0"/>
          </a:p>
          <a:p>
            <a:pPr lvl="1"/>
            <a:r>
              <a:rPr lang="en-US" sz="2000" dirty="0" err="1" smtClean="0"/>
              <a:t>AlexNet</a:t>
            </a: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B5DC-EE4E-4E23-8507-02D86ED224C6}" type="datetime1">
              <a:rPr lang="en-US" smtClean="0"/>
              <a:t>12/8/16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22654F-DC4A-4BDE-88A6-0EF2D229F3CD}" type="slidenum">
              <a:rPr lang="en-US" smtClean="0"/>
              <a:t>4</a:t>
            </a:fld>
            <a:endParaRPr lang="en-US" dirty="0"/>
          </a:p>
        </p:txBody>
      </p:sp>
      <p:pic>
        <p:nvPicPr>
          <p:cNvPr id="2052" name="Picture 4" descr="Image result for image classification cat do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" t="29813" r="6845" b="7327"/>
          <a:stretch/>
        </p:blipFill>
        <p:spPr bwMode="auto">
          <a:xfrm>
            <a:off x="3131840" y="2708920"/>
            <a:ext cx="5286162" cy="279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10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Localization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772400" cy="4114800"/>
          </a:xfrm>
        </p:spPr>
        <p:txBody>
          <a:bodyPr/>
          <a:lstStyle/>
          <a:p>
            <a:r>
              <a:rPr lang="en-US" sz="2000" dirty="0" smtClean="0"/>
              <a:t>The localization problem:</a:t>
            </a:r>
          </a:p>
          <a:p>
            <a:pPr lvl="1"/>
            <a:r>
              <a:rPr lang="en-US" sz="2000" dirty="0" smtClean="0"/>
              <a:t>Is it a cat (or cats) on a picture</a:t>
            </a:r>
          </a:p>
          <a:p>
            <a:pPr lvl="2"/>
            <a:r>
              <a:rPr lang="en-US" sz="1800" dirty="0" smtClean="0"/>
              <a:t>The number of cats is known</a:t>
            </a:r>
          </a:p>
          <a:p>
            <a:pPr lvl="1"/>
            <a:r>
              <a:rPr lang="en-US" sz="2000" dirty="0" smtClean="0"/>
              <a:t>Draw a box around the cat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9A03-4A75-4454-894F-EC16592F51E4}" type="datetime1">
              <a:rPr lang="en-US" smtClean="0"/>
              <a:t>12/8/16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22654F-DC4A-4BDE-88A6-0EF2D229F3CD}" type="slidenum">
              <a:rPr lang="en-US" smtClean="0"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73016"/>
            <a:ext cx="2716137" cy="238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8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772400" cy="4114800"/>
          </a:xfrm>
        </p:spPr>
        <p:txBody>
          <a:bodyPr/>
          <a:lstStyle/>
          <a:p>
            <a:r>
              <a:rPr lang="en-US" sz="2000" dirty="0" smtClean="0"/>
              <a:t>The detection problem:</a:t>
            </a:r>
          </a:p>
          <a:p>
            <a:pPr lvl="1"/>
            <a:r>
              <a:rPr lang="en-US" sz="2000" dirty="0" smtClean="0"/>
              <a:t>Find all cats and dogs on the picture</a:t>
            </a:r>
          </a:p>
          <a:p>
            <a:pPr lvl="2"/>
            <a:r>
              <a:rPr lang="en-US" sz="1800" dirty="0" smtClean="0"/>
              <a:t>The number </a:t>
            </a:r>
            <a:r>
              <a:rPr lang="en-US" sz="1800" dirty="0"/>
              <a:t>of cats and </a:t>
            </a:r>
            <a:r>
              <a:rPr lang="en-US" sz="1800" dirty="0" smtClean="0"/>
              <a:t>dogs isn’t known</a:t>
            </a:r>
          </a:p>
          <a:p>
            <a:pPr lvl="1"/>
            <a:r>
              <a:rPr lang="en-US" sz="2000" dirty="0" smtClean="0"/>
              <a:t>Draw a box around each cat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791A-0332-418F-B8C8-5D32E06A2C85}" type="datetime1">
              <a:rPr lang="en-US" smtClean="0"/>
              <a:t>12/8/16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22654F-DC4A-4BDE-88A6-0EF2D229F3CD}" type="slidenum">
              <a:rPr lang="en-US" smtClean="0"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3212976"/>
            <a:ext cx="2880321" cy="277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46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7772400" cy="4114800"/>
          </a:xfrm>
        </p:spPr>
        <p:txBody>
          <a:bodyPr/>
          <a:lstStyle/>
          <a:p>
            <a:r>
              <a:rPr lang="en-US" sz="2000" dirty="0" smtClean="0"/>
              <a:t>The segmentation problem:</a:t>
            </a:r>
          </a:p>
          <a:p>
            <a:pPr lvl="1"/>
            <a:r>
              <a:rPr lang="en-US" sz="2000" dirty="0" smtClean="0"/>
              <a:t>Find all cats on the picture </a:t>
            </a:r>
          </a:p>
          <a:p>
            <a:pPr lvl="2"/>
            <a:r>
              <a:rPr lang="en-US" sz="1800" dirty="0"/>
              <a:t>The number of cats isn’t </a:t>
            </a:r>
            <a:r>
              <a:rPr lang="en-US" sz="1800" dirty="0" smtClean="0"/>
              <a:t>known</a:t>
            </a:r>
          </a:p>
          <a:p>
            <a:pPr lvl="1"/>
            <a:r>
              <a:rPr lang="en-US" sz="2000" dirty="0" smtClean="0"/>
              <a:t>Mark all pixels belong to the cats (draw a couture)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59DF-7867-4B76-BABA-B3FF25C73E50}" type="datetime1">
              <a:rPr lang="en-US" smtClean="0"/>
              <a:t>12/8/16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22654F-DC4A-4BDE-88A6-0EF2D229F3CD}" type="slidenum">
              <a:rPr lang="en-US" smtClean="0"/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40968"/>
            <a:ext cx="3178424" cy="266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6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Localization Method</a:t>
            </a:r>
            <a:br>
              <a:rPr lang="en-US" dirty="0" smtClean="0"/>
            </a:br>
            <a:r>
              <a:rPr lang="en-US" sz="2800" dirty="0"/>
              <a:t>Localization regression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Classification + Localization</a:t>
            </a:r>
          </a:p>
          <a:p>
            <a:pPr lvl="1"/>
            <a:r>
              <a:rPr lang="en-US" sz="1800" dirty="0" smtClean="0"/>
              <a:t>The output :</a:t>
            </a:r>
          </a:p>
          <a:p>
            <a:pPr lvl="2"/>
            <a:r>
              <a:rPr lang="en-US" sz="1400" dirty="0" smtClean="0"/>
              <a:t>Class</a:t>
            </a:r>
          </a:p>
          <a:p>
            <a:pPr lvl="2"/>
            <a:r>
              <a:rPr lang="en-US" sz="1400" dirty="0" smtClean="0"/>
              <a:t>Box is defined by (x, y, w, h)</a:t>
            </a:r>
          </a:p>
          <a:p>
            <a:r>
              <a:rPr lang="en-US" sz="2000" dirty="0" smtClean="0"/>
              <a:t>Classification </a:t>
            </a:r>
            <a:r>
              <a:rPr lang="en-US" sz="2000" dirty="0"/>
              <a:t>+ </a:t>
            </a:r>
            <a:r>
              <a:rPr lang="en-US" sz="2000" dirty="0" smtClean="0"/>
              <a:t>Localization regression </a:t>
            </a:r>
            <a:r>
              <a:rPr lang="en-US" sz="2000" dirty="0"/>
              <a:t>network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10E-041F-4B10-B57A-96A4A5E6E8B8}" type="datetime1">
              <a:rPr lang="en-US" smtClean="0"/>
              <a:t>12/8/16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22654F-DC4A-4BDE-88A6-0EF2D229F3CD}" type="slidenum">
              <a:rPr lang="en-US" smtClean="0"/>
              <a:t>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05534"/>
            <a:ext cx="7069485" cy="291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72933" y="5920722"/>
            <a:ext cx="1067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x,y,w,h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L2 loss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516216" y="436510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class </a:t>
            </a:r>
          </a:p>
          <a:p>
            <a:r>
              <a:rPr lang="en-US" sz="1400" dirty="0" err="1" smtClean="0"/>
              <a:t>Softmax</a:t>
            </a:r>
            <a:r>
              <a:rPr lang="en-US" sz="1400" dirty="0" smtClean="0"/>
              <a:t> loss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13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Localization Method</a:t>
            </a:r>
            <a:br>
              <a:rPr lang="en-US" dirty="0" smtClean="0"/>
            </a:br>
            <a:r>
              <a:rPr lang="en-US" dirty="0" smtClean="0"/>
              <a:t>Sliding Window: </a:t>
            </a:r>
            <a:r>
              <a:rPr lang="en-US" dirty="0" err="1" smtClean="0"/>
              <a:t>Overfeat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Run classification + regression network at </a:t>
            </a:r>
            <a:r>
              <a:rPr lang="en-US" sz="2000" b="1" dirty="0" smtClean="0"/>
              <a:t>multiple locations</a:t>
            </a:r>
            <a:r>
              <a:rPr lang="en-US" sz="2000" dirty="0" smtClean="0"/>
              <a:t> on a high resolution image</a:t>
            </a:r>
          </a:p>
          <a:p>
            <a:r>
              <a:rPr lang="en-US" sz="2000" dirty="0"/>
              <a:t>Combine classifier </a:t>
            </a:r>
            <a:r>
              <a:rPr lang="en-US" sz="2000" dirty="0" smtClean="0"/>
              <a:t>and </a:t>
            </a:r>
            <a:r>
              <a:rPr lang="en-US" sz="2000" dirty="0" err="1" smtClean="0"/>
              <a:t>regressor</a:t>
            </a:r>
            <a:r>
              <a:rPr lang="en-US" sz="2000" dirty="0" smtClean="0"/>
              <a:t> </a:t>
            </a:r>
            <a:r>
              <a:rPr lang="en-US" sz="2000" dirty="0"/>
              <a:t>predictions across all </a:t>
            </a:r>
            <a:r>
              <a:rPr lang="en-US" sz="2000" dirty="0" smtClean="0"/>
              <a:t>locations for </a:t>
            </a:r>
            <a:r>
              <a:rPr lang="en-US" sz="2000" dirty="0"/>
              <a:t>final </a:t>
            </a:r>
            <a:r>
              <a:rPr lang="en-US" sz="2000" dirty="0" smtClean="0"/>
              <a:t>prediction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10E-041F-4B10-B57A-96A4A5E6E8B8}" type="datetime1">
              <a:rPr lang="en-US" smtClean="0"/>
              <a:t>12/8/16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22654F-DC4A-4BDE-88A6-0EF2D229F3CD}" type="slidenum">
              <a:rPr lang="en-US" smtClean="0"/>
              <a:t>9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6629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41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_ieee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EEE_customSlides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EEE_customSlides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IEEE_customSlides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IEEE_customSlides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IEEE_customSlides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Theme1_ieee</Template>
  <TotalTime>3093</TotalTime>
  <Words>788</Words>
  <Application>Microsoft Macintosh PowerPoint</Application>
  <PresentationFormat>On-screen Show (4:3)</PresentationFormat>
  <Paragraphs>191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MS PGothic</vt:lpstr>
      <vt:lpstr>ＭＳ Ｐゴシック</vt:lpstr>
      <vt:lpstr>Verdana</vt:lpstr>
      <vt:lpstr>Wingdings</vt:lpstr>
      <vt:lpstr>Arial</vt:lpstr>
      <vt:lpstr>Calibri</vt:lpstr>
      <vt:lpstr>Theme1_ieee</vt:lpstr>
      <vt:lpstr>IEEE_customSlides</vt:lpstr>
      <vt:lpstr>1_IEEE_customSlides</vt:lpstr>
      <vt:lpstr>2_IEEE_customSlides</vt:lpstr>
      <vt:lpstr>3_IEEE_customSlides</vt:lpstr>
      <vt:lpstr>4_IEEE_customSlides</vt:lpstr>
      <vt:lpstr>R-CNN region </vt:lpstr>
      <vt:lpstr>Sources</vt:lpstr>
      <vt:lpstr>Introduction</vt:lpstr>
      <vt:lpstr>Classification problem</vt:lpstr>
      <vt:lpstr>Localization problem</vt:lpstr>
      <vt:lpstr>Detection problem</vt:lpstr>
      <vt:lpstr>Segmentation problem</vt:lpstr>
      <vt:lpstr>Localization Method Localization regression network</vt:lpstr>
      <vt:lpstr>Localization Method Sliding Window: Overfeat</vt:lpstr>
      <vt:lpstr>Localization Method Sliding Window: Overfeat</vt:lpstr>
      <vt:lpstr>Localization Method Sliding Window: Overfeat</vt:lpstr>
      <vt:lpstr>Detection</vt:lpstr>
      <vt:lpstr>Detection</vt:lpstr>
      <vt:lpstr>Region proposals</vt:lpstr>
      <vt:lpstr>Selective search</vt:lpstr>
      <vt:lpstr>R-CNN Idea</vt:lpstr>
      <vt:lpstr>R-CNN Idea</vt:lpstr>
      <vt:lpstr>R-CNN training</vt:lpstr>
      <vt:lpstr>Performance evaluation</vt:lpstr>
      <vt:lpstr>Results VOC 2010 test</vt:lpstr>
      <vt:lpstr>Results</vt:lpstr>
      <vt:lpstr>Problem of R-CNN</vt:lpstr>
      <vt:lpstr>Fast R-CNN</vt:lpstr>
      <vt:lpstr>Fast R-CNN</vt:lpstr>
      <vt:lpstr>Faster R-CNN</vt:lpstr>
      <vt:lpstr>PowerPoint Presentation</vt:lpstr>
    </vt:vector>
  </TitlesOfParts>
  <Company>Intel Corporation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Iofedov, Ilia</dc:creator>
  <cp:lastModifiedBy>Microsoft Office User</cp:lastModifiedBy>
  <cp:revision>57</cp:revision>
  <dcterms:created xsi:type="dcterms:W3CDTF">2016-11-30T18:55:02Z</dcterms:created>
  <dcterms:modified xsi:type="dcterms:W3CDTF">2016-12-08T20:06:47Z</dcterms:modified>
</cp:coreProperties>
</file>